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82" r:id="rId3"/>
    <p:sldId id="384" r:id="rId4"/>
    <p:sldId id="259" r:id="rId5"/>
    <p:sldId id="386" r:id="rId6"/>
    <p:sldId id="387" r:id="rId7"/>
    <p:sldId id="381" r:id="rId8"/>
    <p:sldId id="385" r:id="rId9"/>
    <p:sldId id="388" r:id="rId10"/>
    <p:sldId id="390" r:id="rId11"/>
    <p:sldId id="396" r:id="rId12"/>
    <p:sldId id="395" r:id="rId13"/>
    <p:sldId id="373" r:id="rId14"/>
    <p:sldId id="389" r:id="rId15"/>
    <p:sldId id="372" r:id="rId16"/>
    <p:sldId id="392" r:id="rId17"/>
    <p:sldId id="393" r:id="rId18"/>
    <p:sldId id="394" r:id="rId19"/>
    <p:sldId id="391" r:id="rId20"/>
    <p:sldId id="275" r:id="rId21"/>
    <p:sldId id="397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zegorz Trefon" initials="GT" lastIdx="1" clrIdx="0">
    <p:extLst>
      <p:ext uri="{19B8F6BF-5375-455C-9EA6-DF929625EA0E}">
        <p15:presenceInfo xmlns:p15="http://schemas.microsoft.com/office/powerpoint/2012/main" userId="4c9b0b5970405e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1513D-58E5-4F58-A30B-8050DE473BDF}" v="19" dt="2019-12-03T22:37:13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2418" autoAdjust="0"/>
  </p:normalViewPr>
  <p:slideViewPr>
    <p:cSldViewPr snapToGrid="0">
      <p:cViewPr varScale="1">
        <p:scale>
          <a:sx n="62" d="100"/>
          <a:sy n="62" d="100"/>
        </p:scale>
        <p:origin x="1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zegorz Trefon" userId="4c9b0b5970405eae" providerId="LiveId" clId="{8881513D-58E5-4F58-A30B-8050DE473BDF}"/>
    <pc:docChg chg="undo custSel modSld sldOrd">
      <pc:chgData name="Grzegorz Trefon" userId="4c9b0b5970405eae" providerId="LiveId" clId="{8881513D-58E5-4F58-A30B-8050DE473BDF}" dt="2019-12-03T22:37:28.666" v="1254" actId="20577"/>
      <pc:docMkLst>
        <pc:docMk/>
      </pc:docMkLst>
      <pc:sldChg chg="modSp">
        <pc:chgData name="Grzegorz Trefon" userId="4c9b0b5970405eae" providerId="LiveId" clId="{8881513D-58E5-4F58-A30B-8050DE473BDF}" dt="2019-12-03T21:09:51.917" v="267" actId="1036"/>
        <pc:sldMkLst>
          <pc:docMk/>
          <pc:sldMk cId="3673669714" sldId="256"/>
        </pc:sldMkLst>
        <pc:picChg chg="mod">
          <ac:chgData name="Grzegorz Trefon" userId="4c9b0b5970405eae" providerId="LiveId" clId="{8881513D-58E5-4F58-A30B-8050DE473BDF}" dt="2019-12-03T21:09:51.917" v="267" actId="1036"/>
          <ac:picMkLst>
            <pc:docMk/>
            <pc:sldMk cId="3673669714" sldId="256"/>
            <ac:picMk id="138" creationId="{81D6E7BB-33E3-420A-9F26-A7B7800AAE8F}"/>
          </ac:picMkLst>
        </pc:picChg>
      </pc:sldChg>
      <pc:sldChg chg="modNotesTx">
        <pc:chgData name="Grzegorz Trefon" userId="4c9b0b5970405eae" providerId="LiveId" clId="{8881513D-58E5-4F58-A30B-8050DE473BDF}" dt="2019-12-03T09:24:34.222" v="10" actId="20577"/>
        <pc:sldMkLst>
          <pc:docMk/>
          <pc:sldMk cId="3803489212" sldId="259"/>
        </pc:sldMkLst>
      </pc:sldChg>
      <pc:sldChg chg="modNotesTx">
        <pc:chgData name="Grzegorz Trefon" userId="4c9b0b5970405eae" providerId="LiveId" clId="{8881513D-58E5-4F58-A30B-8050DE473BDF}" dt="2019-12-03T22:20:54.467" v="1125" actId="20577"/>
        <pc:sldMkLst>
          <pc:docMk/>
          <pc:sldMk cId="0" sldId="372"/>
        </pc:sldMkLst>
      </pc:sldChg>
      <pc:sldChg chg="modNotesTx">
        <pc:chgData name="Grzegorz Trefon" userId="4c9b0b5970405eae" providerId="LiveId" clId="{8881513D-58E5-4F58-A30B-8050DE473BDF}" dt="2019-12-03T22:14:02.290" v="1047" actId="20577"/>
        <pc:sldMkLst>
          <pc:docMk/>
          <pc:sldMk cId="0" sldId="373"/>
        </pc:sldMkLst>
      </pc:sldChg>
      <pc:sldChg chg="modNotesTx">
        <pc:chgData name="Grzegorz Trefon" userId="4c9b0b5970405eae" providerId="LiveId" clId="{8881513D-58E5-4F58-A30B-8050DE473BDF}" dt="2019-12-03T21:52:18.128" v="701" actId="20577"/>
        <pc:sldMkLst>
          <pc:docMk/>
          <pc:sldMk cId="3424164644" sldId="381"/>
        </pc:sldMkLst>
      </pc:sldChg>
      <pc:sldChg chg="modNotesTx">
        <pc:chgData name="Grzegorz Trefon" userId="4c9b0b5970405eae" providerId="LiveId" clId="{8881513D-58E5-4F58-A30B-8050DE473BDF}" dt="2019-12-03T22:04:26.243" v="1016" actId="20577"/>
        <pc:sldMkLst>
          <pc:docMk/>
          <pc:sldMk cId="690026271" sldId="385"/>
        </pc:sldMkLst>
      </pc:sldChg>
      <pc:sldChg chg="modNotesTx">
        <pc:chgData name="Grzegorz Trefon" userId="4c9b0b5970405eae" providerId="LiveId" clId="{8881513D-58E5-4F58-A30B-8050DE473BDF}" dt="2019-12-03T21:40:40.841" v="302" actId="6549"/>
        <pc:sldMkLst>
          <pc:docMk/>
          <pc:sldMk cId="3075631806" sldId="386"/>
        </pc:sldMkLst>
      </pc:sldChg>
      <pc:sldChg chg="modNotesTx">
        <pc:chgData name="Grzegorz Trefon" userId="4c9b0b5970405eae" providerId="LiveId" clId="{8881513D-58E5-4F58-A30B-8050DE473BDF}" dt="2019-12-03T21:44:26.905" v="370" actId="20577"/>
        <pc:sldMkLst>
          <pc:docMk/>
          <pc:sldMk cId="509387950" sldId="387"/>
        </pc:sldMkLst>
      </pc:sldChg>
      <pc:sldChg chg="modNotesTx">
        <pc:chgData name="Grzegorz Trefon" userId="4c9b0b5970405eae" providerId="LiveId" clId="{8881513D-58E5-4F58-A30B-8050DE473BDF}" dt="2019-12-03T22:20:24.207" v="1121" actId="113"/>
        <pc:sldMkLst>
          <pc:docMk/>
          <pc:sldMk cId="1038057277" sldId="389"/>
        </pc:sldMkLst>
      </pc:sldChg>
      <pc:sldChg chg="modNotesTx">
        <pc:chgData name="Grzegorz Trefon" userId="4c9b0b5970405eae" providerId="LiveId" clId="{8881513D-58E5-4F58-A30B-8050DE473BDF}" dt="2019-12-03T22:37:28.666" v="1254" actId="20577"/>
        <pc:sldMkLst>
          <pc:docMk/>
          <pc:sldMk cId="3782732999" sldId="391"/>
        </pc:sldMkLst>
      </pc:sldChg>
      <pc:sldChg chg="modNotesTx">
        <pc:chgData name="Grzegorz Trefon" userId="4c9b0b5970405eae" providerId="LiveId" clId="{8881513D-58E5-4F58-A30B-8050DE473BDF}" dt="2019-12-03T22:22:56.941" v="1165" actId="20577"/>
        <pc:sldMkLst>
          <pc:docMk/>
          <pc:sldMk cId="2309564783" sldId="392"/>
        </pc:sldMkLst>
      </pc:sldChg>
      <pc:sldChg chg="modSp">
        <pc:chgData name="Grzegorz Trefon" userId="4c9b0b5970405eae" providerId="LiveId" clId="{8881513D-58E5-4F58-A30B-8050DE473BDF}" dt="2019-12-03T22:27:34.268" v="1166" actId="6549"/>
        <pc:sldMkLst>
          <pc:docMk/>
          <pc:sldMk cId="1671340630" sldId="393"/>
        </pc:sldMkLst>
        <pc:spChg chg="mod">
          <ac:chgData name="Grzegorz Trefon" userId="4c9b0b5970405eae" providerId="LiveId" clId="{8881513D-58E5-4F58-A30B-8050DE473BDF}" dt="2019-12-03T22:27:34.268" v="1166" actId="6549"/>
          <ac:spMkLst>
            <pc:docMk/>
            <pc:sldMk cId="1671340630" sldId="393"/>
            <ac:spMk id="4" creationId="{68B3821F-5E41-4AD8-8126-2A088DD2B68C}"/>
          </ac:spMkLst>
        </pc:spChg>
      </pc:sldChg>
      <pc:sldChg chg="modSp">
        <pc:chgData name="Grzegorz Trefon" userId="4c9b0b5970405eae" providerId="LiveId" clId="{8881513D-58E5-4F58-A30B-8050DE473BDF}" dt="2019-12-03T22:31:38.448" v="1195" actId="20577"/>
        <pc:sldMkLst>
          <pc:docMk/>
          <pc:sldMk cId="3465397483" sldId="394"/>
        </pc:sldMkLst>
        <pc:spChg chg="mod">
          <ac:chgData name="Grzegorz Trefon" userId="4c9b0b5970405eae" providerId="LiveId" clId="{8881513D-58E5-4F58-A30B-8050DE473BDF}" dt="2019-12-03T22:29:00.900" v="1176" actId="20577"/>
          <ac:spMkLst>
            <pc:docMk/>
            <pc:sldMk cId="3465397483" sldId="394"/>
            <ac:spMk id="4" creationId="{1F611A12-7A90-4F3A-AD44-444ECA414DB8}"/>
          </ac:spMkLst>
        </pc:spChg>
        <pc:spChg chg="mod">
          <ac:chgData name="Grzegorz Trefon" userId="4c9b0b5970405eae" providerId="LiveId" clId="{8881513D-58E5-4F58-A30B-8050DE473BDF}" dt="2019-12-03T22:31:38.448" v="1195" actId="20577"/>
          <ac:spMkLst>
            <pc:docMk/>
            <pc:sldMk cId="3465397483" sldId="394"/>
            <ac:spMk id="6" creationId="{B7791B88-3CF5-449F-B8C4-2548E9F40BCB}"/>
          </ac:spMkLst>
        </pc:spChg>
        <pc:picChg chg="mod">
          <ac:chgData name="Grzegorz Trefon" userId="4c9b0b5970405eae" providerId="LiveId" clId="{8881513D-58E5-4F58-A30B-8050DE473BDF}" dt="2019-12-03T22:30:04.653" v="1178" actId="1076"/>
          <ac:picMkLst>
            <pc:docMk/>
            <pc:sldMk cId="3465397483" sldId="394"/>
            <ac:picMk id="31" creationId="{990FEEF8-0DCF-46B9-85C4-A9B5A5B60A8A}"/>
          </ac:picMkLst>
        </pc:picChg>
      </pc:sldChg>
      <pc:sldChg chg="ord">
        <pc:chgData name="Grzegorz Trefon" userId="4c9b0b5970405eae" providerId="LiveId" clId="{8881513D-58E5-4F58-A30B-8050DE473BDF}" dt="2019-12-03T09:42:47.197" v="218"/>
        <pc:sldMkLst>
          <pc:docMk/>
          <pc:sldMk cId="3174402538" sldId="395"/>
        </pc:sldMkLst>
      </pc:sldChg>
      <pc:sldChg chg="ord">
        <pc:chgData name="Grzegorz Trefon" userId="4c9b0b5970405eae" providerId="LiveId" clId="{8881513D-58E5-4F58-A30B-8050DE473BDF}" dt="2019-12-03T09:42:54.746" v="219"/>
        <pc:sldMkLst>
          <pc:docMk/>
          <pc:sldMk cId="2285433174" sldId="3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0000"/>
                    </a:schemeClr>
                  </a:gs>
                  <a:gs pos="84000">
                    <a:schemeClr val="accent1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1-9AF6-4034-819E-9846353C789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0000"/>
                    </a:schemeClr>
                  </a:gs>
                  <a:gs pos="84000">
                    <a:schemeClr val="accent2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3-9AF6-4034-819E-9846353C789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0000"/>
                    </a:schemeClr>
                  </a:gs>
                  <a:gs pos="84000">
                    <a:schemeClr val="accent3">
                      <a:shade val="90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88900" dist="38100" dir="504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50800"/>
              </a:sp3d>
            </c:spPr>
            <c:extLst>
              <c:ext xmlns:c16="http://schemas.microsoft.com/office/drawing/2014/chart" uri="{C3380CC4-5D6E-409C-BE32-E72D297353CC}">
                <c16:uniqueId val="{00000005-9AF6-4034-819E-9846353C789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6-4034-819E-9846353C7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Arkusz1!$A$1:$A$3</c:f>
              <c:strCache>
                <c:ptCount val="3"/>
                <c:pt idx="0">
                  <c:v>Szansą</c:v>
                </c:pt>
                <c:pt idx="1">
                  <c:v>Barierą</c:v>
                </c:pt>
                <c:pt idx="2">
                  <c:v>Nie wiem</c:v>
                </c:pt>
              </c:strCache>
            </c:strRef>
          </c:cat>
          <c:val>
            <c:numRef>
              <c:f>Arkusz1!$B$1:$B$3</c:f>
              <c:numCache>
                <c:formatCode>0%</c:formatCode>
                <c:ptCount val="3"/>
                <c:pt idx="0">
                  <c:v>0.8</c:v>
                </c:pt>
                <c:pt idx="1">
                  <c:v>0.30000000000000027</c:v>
                </c:pt>
                <c:pt idx="2">
                  <c:v>6.0000000000000039E-2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F6-4034-819E-9846353C7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25364663977869"/>
          <c:y val="0.89168482427795681"/>
          <c:w val="0.47963815503808016"/>
          <c:h val="9.6030979388988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59749555826156E-2"/>
          <c:y val="5.9645678141347025E-2"/>
          <c:w val="0.66624982865103966"/>
          <c:h val="0.87404348264943166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8BF9-4ED2-A8CF-FDFBB755D53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BF9-4ED2-A8CF-FDFBB755D53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8BF9-4ED2-A8CF-FDFBB755D5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Wzrost bezrobocia</c:v>
                </c:pt>
                <c:pt idx="1">
                  <c:v>Powstawanie nowych oraz lepiej płatnych miejsc pracy</c:v>
                </c:pt>
                <c:pt idx="2">
                  <c:v>inne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59</c:v>
                </c:pt>
                <c:pt idx="1">
                  <c:v>32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F9-4ED2-A8CF-FDFBB755D53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3246120046148211"/>
          <c:y val="0.28151484463847343"/>
          <c:w val="0.25737787286200503"/>
          <c:h val="0.4702950664583086"/>
        </c:manualLayout>
      </c:layout>
      <c:overlay val="0"/>
      <c:txPr>
        <a:bodyPr/>
        <a:lstStyle/>
        <a:p>
          <a:pPr>
            <a:defRPr sz="18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743955082333878E-2"/>
          <c:y val="0.15577897597622256"/>
          <c:w val="0.6076588500264144"/>
          <c:h val="0.65840278052322687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0F-4849-99C0-644A38E16A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0F-4849-99C0-644A38E16A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0F-4849-99C0-644A38E16A1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Automatyzacja zagraża utracie pracy przez pracowników o wysokich i najwyższych kwalifikacjach</c:v>
                </c:pt>
                <c:pt idx="1">
                  <c:v>Automatyzacja zagraża utracie pracy jedynie przez pracowników o niskich kwalifikacjach, których obowiązki zawodowe są nieskomplikowane, powtarzalne i mogą łatwo zostać zastąpione przez inteligentne maszyny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34</c:v>
                </c:pt>
                <c:pt idx="1">
                  <c:v>60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F0F-4849-99C0-644A38E16A1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891646633232725E-2"/>
          <c:y val="0.10387084924164873"/>
          <c:w val="0.61857991534324719"/>
          <c:h val="0.78793051275096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C772-4AEB-A418-E396FA1AA1BF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C772-4AEB-A418-E396FA1AA1B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C772-4AEB-A418-E396FA1AA1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Arkusz1!$X$1:$X$3</c:f>
              <c:strCache>
                <c:ptCount val="3"/>
                <c:pt idx="0">
                  <c:v>Zanikanie zatrudnienia</c:v>
                </c:pt>
                <c:pt idx="1">
                  <c:v>Wystąpienie procesu alokacji</c:v>
                </c:pt>
                <c:pt idx="2">
                  <c:v>Nie wiem</c:v>
                </c:pt>
              </c:strCache>
            </c:strRef>
          </c:cat>
          <c:val>
            <c:numRef>
              <c:f>Arkusz1!$Y$1:$Y$3</c:f>
              <c:numCache>
                <c:formatCode>0%</c:formatCode>
                <c:ptCount val="3"/>
                <c:pt idx="0">
                  <c:v>0.31000000000000016</c:v>
                </c:pt>
                <c:pt idx="1">
                  <c:v>0.62000000000000033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72-4AEB-A418-E396FA1AA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033587681698745"/>
          <c:y val="0.17173330325463343"/>
          <c:w val="0.33659740529353505"/>
          <c:h val="0.46356974195429873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C153C-F44D-4CAE-90DF-A2C5C200297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BB9D1DB-081B-49F0-BC99-B6F3BD490D08}">
      <dgm:prSet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n-US" sz="1800" b="1" dirty="0"/>
            <a:t>Identification </a:t>
          </a:r>
          <a:r>
            <a:rPr lang="pl-PL" sz="1800" b="1" dirty="0"/>
            <a:t>              </a:t>
          </a:r>
          <a:r>
            <a:rPr lang="en-US" sz="1800" b="1" dirty="0"/>
            <a:t>of the needs </a:t>
          </a:r>
          <a:r>
            <a:rPr lang="pl-PL" sz="1800" b="1" dirty="0"/>
            <a:t>              </a:t>
          </a:r>
          <a:r>
            <a:rPr lang="en-US" sz="1800" b="1" dirty="0"/>
            <a:t>and problems </a:t>
          </a:r>
          <a:r>
            <a:rPr lang="pl-PL" sz="1800" b="1" dirty="0"/>
            <a:t>              </a:t>
          </a:r>
          <a:r>
            <a:rPr lang="en-US" sz="1800" b="1" dirty="0"/>
            <a:t>of KADRA</a:t>
          </a:r>
          <a:r>
            <a:rPr lang="pl-PL" sz="1800" b="1" dirty="0"/>
            <a:t> </a:t>
          </a:r>
          <a:r>
            <a:rPr lang="pl-PL" sz="1800" b="1" dirty="0" err="1"/>
            <a:t>REPs</a:t>
          </a:r>
          <a:r>
            <a:rPr lang="pl-PL" sz="1800" b="1" dirty="0"/>
            <a:t>.</a:t>
          </a:r>
        </a:p>
        <a:p>
          <a:r>
            <a:rPr lang="pl-PL" sz="1800" b="1" dirty="0" err="1"/>
            <a:t>June</a:t>
          </a:r>
          <a:r>
            <a:rPr lang="pl-PL" sz="1800" b="1" dirty="0"/>
            <a:t>, 2018</a:t>
          </a:r>
        </a:p>
      </dgm:t>
    </dgm:pt>
    <dgm:pt modelId="{03C931CA-6ABC-4AC7-B613-6357E18DE146}" type="parTrans" cxnId="{AE8ACCB8-98C5-4622-9141-F4BE690AD536}">
      <dgm:prSet/>
      <dgm:spPr/>
      <dgm:t>
        <a:bodyPr/>
        <a:lstStyle/>
        <a:p>
          <a:endParaRPr lang="pl-PL"/>
        </a:p>
      </dgm:t>
    </dgm:pt>
    <dgm:pt modelId="{0B196EDA-7C73-4619-BAF0-DC5662F1963F}" type="sibTrans" cxnId="{AE8ACCB8-98C5-4622-9141-F4BE690AD536}">
      <dgm:prSet/>
      <dgm:spPr/>
      <dgm:t>
        <a:bodyPr/>
        <a:lstStyle/>
        <a:p>
          <a:endParaRPr lang="pl-PL"/>
        </a:p>
      </dgm:t>
    </dgm:pt>
    <dgm:pt modelId="{42E647E6-7E4E-4F31-84B3-E565F819A749}">
      <dgm:prSet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l-PL" sz="1800" b="1" dirty="0"/>
            <a:t>August, 2018</a:t>
          </a:r>
        </a:p>
        <a:p>
          <a:r>
            <a:rPr lang="en-US" sz="1800" b="1" dirty="0"/>
            <a:t>Preparation </a:t>
          </a:r>
          <a:r>
            <a:rPr lang="pl-PL" sz="1800" b="1" dirty="0"/>
            <a:t>             </a:t>
          </a:r>
          <a:r>
            <a:rPr lang="en-US" sz="1800" b="1" dirty="0"/>
            <a:t>of the project an</a:t>
          </a:r>
          <a:r>
            <a:rPr lang="pl-PL" sz="1800" b="1" dirty="0"/>
            <a:t>d                       the</a:t>
          </a:r>
          <a:r>
            <a:rPr lang="en-US" sz="1800" b="1" dirty="0"/>
            <a:t> application</a:t>
          </a:r>
          <a:endParaRPr lang="pl-PL" sz="1800" b="1" dirty="0"/>
        </a:p>
      </dgm:t>
    </dgm:pt>
    <dgm:pt modelId="{5B0DC107-073A-4559-945A-CB4C99D86107}" type="parTrans" cxnId="{52480608-E408-4F2F-A423-29F7FEE81FA0}">
      <dgm:prSet/>
      <dgm:spPr/>
      <dgm:t>
        <a:bodyPr/>
        <a:lstStyle/>
        <a:p>
          <a:endParaRPr lang="pl-PL"/>
        </a:p>
      </dgm:t>
    </dgm:pt>
    <dgm:pt modelId="{D32EF6D4-0CE3-4EE1-A724-1CB3A4B41251}" type="sibTrans" cxnId="{52480608-E408-4F2F-A423-29F7FEE81FA0}">
      <dgm:prSet/>
      <dgm:spPr/>
      <dgm:t>
        <a:bodyPr/>
        <a:lstStyle/>
        <a:p>
          <a:endParaRPr lang="pl-PL"/>
        </a:p>
      </dgm:t>
    </dgm:pt>
    <dgm:pt modelId="{A5AB607F-7017-4FB8-B83B-C7A8E128CCF4}">
      <dgm:prSet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l-PL" sz="1800" b="1" dirty="0"/>
            <a:t>Grant </a:t>
          </a:r>
          <a:r>
            <a:rPr lang="pl-PL" sz="1800" b="1" dirty="0" err="1"/>
            <a:t>decision</a:t>
          </a:r>
          <a:endParaRPr lang="pl-PL" sz="1800" b="1" dirty="0"/>
        </a:p>
        <a:p>
          <a:endParaRPr lang="pl-PL" sz="1800" b="1" dirty="0"/>
        </a:p>
        <a:p>
          <a:r>
            <a:rPr lang="pl-PL" sz="1800" b="1" dirty="0" err="1"/>
            <a:t>December</a:t>
          </a:r>
          <a:r>
            <a:rPr lang="pl-PL" sz="1800" b="1" dirty="0"/>
            <a:t> 2018</a:t>
          </a:r>
        </a:p>
      </dgm:t>
    </dgm:pt>
    <dgm:pt modelId="{421C8BA2-F4F5-4B0D-9666-B61B182C08C6}" type="parTrans" cxnId="{74B5E5AC-68B0-48DD-A431-E7C8F1169048}">
      <dgm:prSet/>
      <dgm:spPr/>
      <dgm:t>
        <a:bodyPr/>
        <a:lstStyle/>
        <a:p>
          <a:endParaRPr lang="pl-PL"/>
        </a:p>
      </dgm:t>
    </dgm:pt>
    <dgm:pt modelId="{A9E4AF35-576A-4792-9C93-6948FB4F5F08}" type="sibTrans" cxnId="{74B5E5AC-68B0-48DD-A431-E7C8F1169048}">
      <dgm:prSet/>
      <dgm:spPr/>
      <dgm:t>
        <a:bodyPr/>
        <a:lstStyle/>
        <a:p>
          <a:endParaRPr lang="pl-PL"/>
        </a:p>
      </dgm:t>
    </dgm:pt>
    <dgm:pt modelId="{DAE09805-775F-4B15-9D0F-93A2D8606F30}">
      <dgm:prSet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l-PL" sz="1800" b="1" dirty="0" err="1"/>
            <a:t>April</a:t>
          </a:r>
          <a:r>
            <a:rPr lang="pl-PL" sz="1800" b="1" dirty="0"/>
            <a:t> 2019</a:t>
          </a:r>
        </a:p>
        <a:p>
          <a:endParaRPr lang="pl-PL" sz="1800" b="1" dirty="0"/>
        </a:p>
        <a:p>
          <a:r>
            <a:rPr lang="pl-PL" sz="1800" b="1" dirty="0"/>
            <a:t>Project </a:t>
          </a:r>
          <a:r>
            <a:rPr lang="pl-PL" sz="1800" b="1" dirty="0" err="1"/>
            <a:t>implementation</a:t>
          </a:r>
          <a:endParaRPr lang="pl-PL" sz="1800" b="1" dirty="0"/>
        </a:p>
      </dgm:t>
    </dgm:pt>
    <dgm:pt modelId="{B12C9EDC-BC01-4774-8387-AD60601F3D16}" type="parTrans" cxnId="{A3B8A3B5-EF25-48BB-A40B-0E244F45F8C2}">
      <dgm:prSet/>
      <dgm:spPr/>
      <dgm:t>
        <a:bodyPr/>
        <a:lstStyle/>
        <a:p>
          <a:endParaRPr lang="pl-PL"/>
        </a:p>
      </dgm:t>
    </dgm:pt>
    <dgm:pt modelId="{2E84D285-7AA7-432E-9DCE-CDD7115D8FC1}" type="sibTrans" cxnId="{A3B8A3B5-EF25-48BB-A40B-0E244F45F8C2}">
      <dgm:prSet/>
      <dgm:spPr/>
      <dgm:t>
        <a:bodyPr/>
        <a:lstStyle/>
        <a:p>
          <a:endParaRPr lang="pl-PL"/>
        </a:p>
      </dgm:t>
    </dgm:pt>
    <dgm:pt modelId="{737AB1A5-B8D5-4929-BAE1-3DE662EC978E}">
      <dgm:prSet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l-PL" sz="1800" b="1" dirty="0"/>
            <a:t>CAWI (n:211)</a:t>
          </a:r>
        </a:p>
        <a:p>
          <a:r>
            <a:rPr lang="pl-PL" sz="1800" b="1" dirty="0"/>
            <a:t>FGI (n:100)</a:t>
          </a:r>
        </a:p>
        <a:p>
          <a:r>
            <a:rPr lang="pl-PL" sz="1800" b="1" dirty="0"/>
            <a:t>GIG </a:t>
          </a:r>
          <a:r>
            <a:rPr lang="pl-PL" sz="1800" b="1" dirty="0" err="1"/>
            <a:t>research</a:t>
          </a:r>
          <a:endParaRPr lang="pl-PL" sz="1800" b="1" dirty="0"/>
        </a:p>
        <a:p>
          <a:r>
            <a:rPr lang="pl-PL" sz="1800" b="1" dirty="0" err="1"/>
            <a:t>June</a:t>
          </a:r>
          <a:r>
            <a:rPr lang="pl-PL" sz="1800" b="1" dirty="0"/>
            <a:t> &amp; </a:t>
          </a:r>
          <a:r>
            <a:rPr lang="pl-PL" sz="1800" b="1" dirty="0" err="1"/>
            <a:t>July</a:t>
          </a:r>
          <a:r>
            <a:rPr lang="pl-PL" sz="1800" b="1" dirty="0"/>
            <a:t> 2019</a:t>
          </a:r>
        </a:p>
      </dgm:t>
    </dgm:pt>
    <dgm:pt modelId="{AB1DDD8B-63D9-415C-B0AA-0E0C8F5396CF}" type="parTrans" cxnId="{D3B91AC4-3976-47EA-9679-B6E487522395}">
      <dgm:prSet/>
      <dgm:spPr/>
      <dgm:t>
        <a:bodyPr/>
        <a:lstStyle/>
        <a:p>
          <a:endParaRPr lang="pl-PL"/>
        </a:p>
      </dgm:t>
    </dgm:pt>
    <dgm:pt modelId="{715FAD00-04EC-4B0F-BFD7-21DED29A1280}" type="sibTrans" cxnId="{D3B91AC4-3976-47EA-9679-B6E487522395}">
      <dgm:prSet/>
      <dgm:spPr/>
      <dgm:t>
        <a:bodyPr/>
        <a:lstStyle/>
        <a:p>
          <a:endParaRPr lang="pl-PL"/>
        </a:p>
      </dgm:t>
    </dgm:pt>
    <dgm:pt modelId="{67611204-ED8F-48FB-80D3-61392BCCD2C1}">
      <dgm:prSet custT="1"/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pl-PL" sz="1800" b="1" dirty="0" err="1"/>
            <a:t>October</a:t>
          </a:r>
          <a:r>
            <a:rPr lang="pl-PL" sz="1800" b="1" dirty="0"/>
            <a:t> 2019</a:t>
          </a:r>
        </a:p>
        <a:p>
          <a:endParaRPr lang="pl-PL" sz="1800" b="1" dirty="0"/>
        </a:p>
        <a:p>
          <a:r>
            <a:rPr lang="pl-PL" sz="1800" b="1" dirty="0"/>
            <a:t>First </a:t>
          </a:r>
          <a:r>
            <a:rPr lang="pl-PL" sz="1800" b="1" dirty="0" err="1"/>
            <a:t>Trainings</a:t>
          </a:r>
          <a:r>
            <a:rPr lang="pl-PL" sz="1800" b="1" dirty="0"/>
            <a:t> for TU Rep</a:t>
          </a:r>
        </a:p>
      </dgm:t>
    </dgm:pt>
    <dgm:pt modelId="{172F52C6-9D8B-4225-B497-032CDC4A2AB5}" type="parTrans" cxnId="{4F5474F0-A214-401C-88D1-DE539E967E28}">
      <dgm:prSet/>
      <dgm:spPr/>
      <dgm:t>
        <a:bodyPr/>
        <a:lstStyle/>
        <a:p>
          <a:endParaRPr lang="pl-PL"/>
        </a:p>
      </dgm:t>
    </dgm:pt>
    <dgm:pt modelId="{C2A1D730-A6D7-43F1-9E71-C8B26CEB197C}" type="sibTrans" cxnId="{4F5474F0-A214-401C-88D1-DE539E967E28}">
      <dgm:prSet/>
      <dgm:spPr/>
      <dgm:t>
        <a:bodyPr/>
        <a:lstStyle/>
        <a:p>
          <a:endParaRPr lang="pl-PL"/>
        </a:p>
      </dgm:t>
    </dgm:pt>
    <dgm:pt modelId="{4171E2C8-1B56-47B1-B2DC-D66F5A16F623}" type="pres">
      <dgm:prSet presAssocID="{43BC153C-F44D-4CAE-90DF-A2C5C2002977}" presName="Name0" presStyleCnt="0">
        <dgm:presLayoutVars>
          <dgm:dir/>
          <dgm:resizeHandles val="exact"/>
        </dgm:presLayoutVars>
      </dgm:prSet>
      <dgm:spPr/>
    </dgm:pt>
    <dgm:pt modelId="{B892A335-1188-43DF-B723-C9E244CC4986}" type="pres">
      <dgm:prSet presAssocID="{43BC153C-F44D-4CAE-90DF-A2C5C2002977}" presName="arrow" presStyleLbl="bgShp" presStyleIdx="0" presStyleCnt="1"/>
      <dgm:spPr>
        <a:gradFill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</dgm:spPr>
    </dgm:pt>
    <dgm:pt modelId="{A8E4D678-B334-40E7-B004-A6D185ACAD0F}" type="pres">
      <dgm:prSet presAssocID="{43BC153C-F44D-4CAE-90DF-A2C5C2002977}" presName="points" presStyleCnt="0"/>
      <dgm:spPr/>
    </dgm:pt>
    <dgm:pt modelId="{4958DE42-2EB5-4EC0-9D33-E1F15DFC75D2}" type="pres">
      <dgm:prSet presAssocID="{1BB9D1DB-081B-49F0-BC99-B6F3BD490D08}" presName="compositeA" presStyleCnt="0"/>
      <dgm:spPr/>
    </dgm:pt>
    <dgm:pt modelId="{61FC2840-6DE0-43AC-A270-4026A0D4D2B2}" type="pres">
      <dgm:prSet presAssocID="{1BB9D1DB-081B-49F0-BC99-B6F3BD490D08}" presName="textA" presStyleLbl="revTx" presStyleIdx="0" presStyleCnt="6" custScaleX="163183" custLinFactNeighborX="507">
        <dgm:presLayoutVars>
          <dgm:bulletEnabled val="1"/>
        </dgm:presLayoutVars>
      </dgm:prSet>
      <dgm:spPr/>
    </dgm:pt>
    <dgm:pt modelId="{A6CCA2D9-0407-426B-9435-91FFFDE027E7}" type="pres">
      <dgm:prSet presAssocID="{1BB9D1DB-081B-49F0-BC99-B6F3BD490D08}" presName="circleA" presStyleLbl="node1" presStyleIdx="0" presStyleCnt="6"/>
      <dgm:spPr/>
    </dgm:pt>
    <dgm:pt modelId="{5FD6AC44-19DA-48AA-A0A4-CC800F02BCC0}" type="pres">
      <dgm:prSet presAssocID="{1BB9D1DB-081B-49F0-BC99-B6F3BD490D08}" presName="spaceA" presStyleCnt="0"/>
      <dgm:spPr/>
    </dgm:pt>
    <dgm:pt modelId="{E220335F-FEFF-4BD0-BBA9-C3D86FBCB548}" type="pres">
      <dgm:prSet presAssocID="{0B196EDA-7C73-4619-BAF0-DC5662F1963F}" presName="space" presStyleCnt="0"/>
      <dgm:spPr/>
    </dgm:pt>
    <dgm:pt modelId="{BB3E01FD-5108-44A0-8012-FC5937535FC0}" type="pres">
      <dgm:prSet presAssocID="{42E647E6-7E4E-4F31-84B3-E565F819A749}" presName="compositeB" presStyleCnt="0"/>
      <dgm:spPr/>
    </dgm:pt>
    <dgm:pt modelId="{0892E83C-1351-41D6-BA13-C1492074CBE3}" type="pres">
      <dgm:prSet presAssocID="{42E647E6-7E4E-4F31-84B3-E565F819A749}" presName="textB" presStyleLbl="revTx" presStyleIdx="1" presStyleCnt="6" custScaleX="159376">
        <dgm:presLayoutVars>
          <dgm:bulletEnabled val="1"/>
        </dgm:presLayoutVars>
      </dgm:prSet>
      <dgm:spPr/>
    </dgm:pt>
    <dgm:pt modelId="{A01D14F1-0D50-4BA2-AFE5-F75E75621976}" type="pres">
      <dgm:prSet presAssocID="{42E647E6-7E4E-4F31-84B3-E565F819A749}" presName="circleB" presStyleLbl="node1" presStyleIdx="1" presStyleCnt="6"/>
      <dgm:spPr/>
    </dgm:pt>
    <dgm:pt modelId="{9A499DAC-94B0-40C5-A1F5-7D68452C3087}" type="pres">
      <dgm:prSet presAssocID="{42E647E6-7E4E-4F31-84B3-E565F819A749}" presName="spaceB" presStyleCnt="0"/>
      <dgm:spPr/>
    </dgm:pt>
    <dgm:pt modelId="{7DCA9B6E-2CCA-436E-A9F7-808C24A58279}" type="pres">
      <dgm:prSet presAssocID="{D32EF6D4-0CE3-4EE1-A724-1CB3A4B41251}" presName="space" presStyleCnt="0"/>
      <dgm:spPr/>
    </dgm:pt>
    <dgm:pt modelId="{8177B51C-0D4C-4E66-93B3-C9162757AFEE}" type="pres">
      <dgm:prSet presAssocID="{A5AB607F-7017-4FB8-B83B-C7A8E128CCF4}" presName="compositeA" presStyleCnt="0"/>
      <dgm:spPr/>
    </dgm:pt>
    <dgm:pt modelId="{16A09624-A9A4-43BE-98E5-B3E2E012B66C}" type="pres">
      <dgm:prSet presAssocID="{A5AB607F-7017-4FB8-B83B-C7A8E128CCF4}" presName="textA" presStyleLbl="revTx" presStyleIdx="2" presStyleCnt="6" custScaleX="164157">
        <dgm:presLayoutVars>
          <dgm:bulletEnabled val="1"/>
        </dgm:presLayoutVars>
      </dgm:prSet>
      <dgm:spPr/>
    </dgm:pt>
    <dgm:pt modelId="{B3BA05D3-8590-4025-9A61-D9852841D0F8}" type="pres">
      <dgm:prSet presAssocID="{A5AB607F-7017-4FB8-B83B-C7A8E128CCF4}" presName="circleA" presStyleLbl="node1" presStyleIdx="2" presStyleCnt="6"/>
      <dgm:spPr/>
    </dgm:pt>
    <dgm:pt modelId="{E685DA09-DB7D-43A7-9100-FE4AB1130033}" type="pres">
      <dgm:prSet presAssocID="{A5AB607F-7017-4FB8-B83B-C7A8E128CCF4}" presName="spaceA" presStyleCnt="0"/>
      <dgm:spPr/>
    </dgm:pt>
    <dgm:pt modelId="{5AE1DA26-7BA6-474C-9ED3-F6895BBD2507}" type="pres">
      <dgm:prSet presAssocID="{A9E4AF35-576A-4792-9C93-6948FB4F5F08}" presName="space" presStyleCnt="0"/>
      <dgm:spPr/>
    </dgm:pt>
    <dgm:pt modelId="{00535AA7-D68D-4FA5-BEA0-2569D0A61D32}" type="pres">
      <dgm:prSet presAssocID="{DAE09805-775F-4B15-9D0F-93A2D8606F30}" presName="compositeB" presStyleCnt="0"/>
      <dgm:spPr/>
    </dgm:pt>
    <dgm:pt modelId="{046F708C-697A-4B63-B260-A49242FB433E}" type="pres">
      <dgm:prSet presAssocID="{DAE09805-775F-4B15-9D0F-93A2D8606F30}" presName="textB" presStyleLbl="revTx" presStyleIdx="3" presStyleCnt="6" custScaleX="166459">
        <dgm:presLayoutVars>
          <dgm:bulletEnabled val="1"/>
        </dgm:presLayoutVars>
      </dgm:prSet>
      <dgm:spPr/>
    </dgm:pt>
    <dgm:pt modelId="{352F0028-8347-4016-AF78-C86BFA8A1096}" type="pres">
      <dgm:prSet presAssocID="{DAE09805-775F-4B15-9D0F-93A2D8606F30}" presName="circleB" presStyleLbl="node1" presStyleIdx="3" presStyleCnt="6"/>
      <dgm:spPr/>
    </dgm:pt>
    <dgm:pt modelId="{02D2EA0C-4A5C-4688-AE22-720EA85FBE42}" type="pres">
      <dgm:prSet presAssocID="{DAE09805-775F-4B15-9D0F-93A2D8606F30}" presName="spaceB" presStyleCnt="0"/>
      <dgm:spPr/>
    </dgm:pt>
    <dgm:pt modelId="{1905929E-0682-4321-A096-5D4E345D65C1}" type="pres">
      <dgm:prSet presAssocID="{2E84D285-7AA7-432E-9DCE-CDD7115D8FC1}" presName="space" presStyleCnt="0"/>
      <dgm:spPr/>
    </dgm:pt>
    <dgm:pt modelId="{FD29040E-4FD6-466B-A9C9-1DF81006CD68}" type="pres">
      <dgm:prSet presAssocID="{737AB1A5-B8D5-4929-BAE1-3DE662EC978E}" presName="compositeA" presStyleCnt="0"/>
      <dgm:spPr/>
    </dgm:pt>
    <dgm:pt modelId="{46E61CCD-E0B7-4C4C-89F2-848EEF4ECB5E}" type="pres">
      <dgm:prSet presAssocID="{737AB1A5-B8D5-4929-BAE1-3DE662EC978E}" presName="textA" presStyleLbl="revTx" presStyleIdx="4" presStyleCnt="6" custScaleX="149065">
        <dgm:presLayoutVars>
          <dgm:bulletEnabled val="1"/>
        </dgm:presLayoutVars>
      </dgm:prSet>
      <dgm:spPr/>
    </dgm:pt>
    <dgm:pt modelId="{3749949C-575A-4C2A-8DC1-1B325B61D3BD}" type="pres">
      <dgm:prSet presAssocID="{737AB1A5-B8D5-4929-BAE1-3DE662EC978E}" presName="circleA" presStyleLbl="node1" presStyleIdx="4" presStyleCnt="6"/>
      <dgm:spPr/>
    </dgm:pt>
    <dgm:pt modelId="{598E6AD1-0F4B-44E1-B1FB-F4E187EE2F13}" type="pres">
      <dgm:prSet presAssocID="{737AB1A5-B8D5-4929-BAE1-3DE662EC978E}" presName="spaceA" presStyleCnt="0"/>
      <dgm:spPr/>
    </dgm:pt>
    <dgm:pt modelId="{FB2A8179-8A84-4F65-9853-624AF4F65F0A}" type="pres">
      <dgm:prSet presAssocID="{715FAD00-04EC-4B0F-BFD7-21DED29A1280}" presName="space" presStyleCnt="0"/>
      <dgm:spPr/>
    </dgm:pt>
    <dgm:pt modelId="{9257D342-2AE3-4F97-92B4-52FE2AB47826}" type="pres">
      <dgm:prSet presAssocID="{67611204-ED8F-48FB-80D3-61392BCCD2C1}" presName="compositeB" presStyleCnt="0"/>
      <dgm:spPr/>
    </dgm:pt>
    <dgm:pt modelId="{215926DE-2EB6-4E28-8941-C970490A595E}" type="pres">
      <dgm:prSet presAssocID="{67611204-ED8F-48FB-80D3-61392BCCD2C1}" presName="textB" presStyleLbl="revTx" presStyleIdx="5" presStyleCnt="6" custScaleX="157356" custLinFactNeighborX="5898" custLinFactNeighborY="481">
        <dgm:presLayoutVars>
          <dgm:bulletEnabled val="1"/>
        </dgm:presLayoutVars>
      </dgm:prSet>
      <dgm:spPr/>
    </dgm:pt>
    <dgm:pt modelId="{67F490E8-650E-40A4-BE4F-49CF5C435C23}" type="pres">
      <dgm:prSet presAssocID="{67611204-ED8F-48FB-80D3-61392BCCD2C1}" presName="circleB" presStyleLbl="node1" presStyleIdx="5" presStyleCnt="6"/>
      <dgm:spPr/>
    </dgm:pt>
    <dgm:pt modelId="{3CF2E878-4C5B-4EDF-A954-3AA17F225138}" type="pres">
      <dgm:prSet presAssocID="{67611204-ED8F-48FB-80D3-61392BCCD2C1}" presName="spaceB" presStyleCnt="0"/>
      <dgm:spPr/>
    </dgm:pt>
  </dgm:ptLst>
  <dgm:cxnLst>
    <dgm:cxn modelId="{52480608-E408-4F2F-A423-29F7FEE81FA0}" srcId="{43BC153C-F44D-4CAE-90DF-A2C5C2002977}" destId="{42E647E6-7E4E-4F31-84B3-E565F819A749}" srcOrd="1" destOrd="0" parTransId="{5B0DC107-073A-4559-945A-CB4C99D86107}" sibTransId="{D32EF6D4-0CE3-4EE1-A724-1CB3A4B41251}"/>
    <dgm:cxn modelId="{C64C101C-A9E8-4912-BEFA-F3056B3F6469}" type="presOf" srcId="{737AB1A5-B8D5-4929-BAE1-3DE662EC978E}" destId="{46E61CCD-E0B7-4C4C-89F2-848EEF4ECB5E}" srcOrd="0" destOrd="0" presId="urn:microsoft.com/office/officeart/2005/8/layout/hProcess11"/>
    <dgm:cxn modelId="{A807AF31-0935-43BC-9870-64A94E8467F3}" type="presOf" srcId="{67611204-ED8F-48FB-80D3-61392BCCD2C1}" destId="{215926DE-2EB6-4E28-8941-C970490A595E}" srcOrd="0" destOrd="0" presId="urn:microsoft.com/office/officeart/2005/8/layout/hProcess11"/>
    <dgm:cxn modelId="{B0E0BE64-85D9-45A6-B690-845202707F4D}" type="presOf" srcId="{42E647E6-7E4E-4F31-84B3-E565F819A749}" destId="{0892E83C-1351-41D6-BA13-C1492074CBE3}" srcOrd="0" destOrd="0" presId="urn:microsoft.com/office/officeart/2005/8/layout/hProcess11"/>
    <dgm:cxn modelId="{BCC51D85-1B3D-474F-9760-2A0E1FD13CF7}" type="presOf" srcId="{43BC153C-F44D-4CAE-90DF-A2C5C2002977}" destId="{4171E2C8-1B56-47B1-B2DC-D66F5A16F623}" srcOrd="0" destOrd="0" presId="urn:microsoft.com/office/officeart/2005/8/layout/hProcess11"/>
    <dgm:cxn modelId="{74B5E5AC-68B0-48DD-A431-E7C8F1169048}" srcId="{43BC153C-F44D-4CAE-90DF-A2C5C2002977}" destId="{A5AB607F-7017-4FB8-B83B-C7A8E128CCF4}" srcOrd="2" destOrd="0" parTransId="{421C8BA2-F4F5-4B0D-9666-B61B182C08C6}" sibTransId="{A9E4AF35-576A-4792-9C93-6948FB4F5F08}"/>
    <dgm:cxn modelId="{A3B8A3B5-EF25-48BB-A40B-0E244F45F8C2}" srcId="{43BC153C-F44D-4CAE-90DF-A2C5C2002977}" destId="{DAE09805-775F-4B15-9D0F-93A2D8606F30}" srcOrd="3" destOrd="0" parTransId="{B12C9EDC-BC01-4774-8387-AD60601F3D16}" sibTransId="{2E84D285-7AA7-432E-9DCE-CDD7115D8FC1}"/>
    <dgm:cxn modelId="{AE8ACCB8-98C5-4622-9141-F4BE690AD536}" srcId="{43BC153C-F44D-4CAE-90DF-A2C5C2002977}" destId="{1BB9D1DB-081B-49F0-BC99-B6F3BD490D08}" srcOrd="0" destOrd="0" parTransId="{03C931CA-6ABC-4AC7-B613-6357E18DE146}" sibTransId="{0B196EDA-7C73-4619-BAF0-DC5662F1963F}"/>
    <dgm:cxn modelId="{D3B91AC4-3976-47EA-9679-B6E487522395}" srcId="{43BC153C-F44D-4CAE-90DF-A2C5C2002977}" destId="{737AB1A5-B8D5-4929-BAE1-3DE662EC978E}" srcOrd="4" destOrd="0" parTransId="{AB1DDD8B-63D9-415C-B0AA-0E0C8F5396CF}" sibTransId="{715FAD00-04EC-4B0F-BFD7-21DED29A1280}"/>
    <dgm:cxn modelId="{23806BEB-AB4A-4201-B549-AFB8073BD906}" type="presOf" srcId="{A5AB607F-7017-4FB8-B83B-C7A8E128CCF4}" destId="{16A09624-A9A4-43BE-98E5-B3E2E012B66C}" srcOrd="0" destOrd="0" presId="urn:microsoft.com/office/officeart/2005/8/layout/hProcess11"/>
    <dgm:cxn modelId="{4F5474F0-A214-401C-88D1-DE539E967E28}" srcId="{43BC153C-F44D-4CAE-90DF-A2C5C2002977}" destId="{67611204-ED8F-48FB-80D3-61392BCCD2C1}" srcOrd="5" destOrd="0" parTransId="{172F52C6-9D8B-4225-B497-032CDC4A2AB5}" sibTransId="{C2A1D730-A6D7-43F1-9E71-C8B26CEB197C}"/>
    <dgm:cxn modelId="{8B77D8F3-BAE0-4F33-8C30-67E7E2D5F26B}" type="presOf" srcId="{DAE09805-775F-4B15-9D0F-93A2D8606F30}" destId="{046F708C-697A-4B63-B260-A49242FB433E}" srcOrd="0" destOrd="0" presId="urn:microsoft.com/office/officeart/2005/8/layout/hProcess11"/>
    <dgm:cxn modelId="{1558FCF8-E29E-4B4C-9DB2-D2E561C7CA9B}" type="presOf" srcId="{1BB9D1DB-081B-49F0-BC99-B6F3BD490D08}" destId="{61FC2840-6DE0-43AC-A270-4026A0D4D2B2}" srcOrd="0" destOrd="0" presId="urn:microsoft.com/office/officeart/2005/8/layout/hProcess11"/>
    <dgm:cxn modelId="{47328E73-C6E2-49E9-9BC4-1EAA9BF7C8DB}" type="presParOf" srcId="{4171E2C8-1B56-47B1-B2DC-D66F5A16F623}" destId="{B892A335-1188-43DF-B723-C9E244CC4986}" srcOrd="0" destOrd="0" presId="urn:microsoft.com/office/officeart/2005/8/layout/hProcess11"/>
    <dgm:cxn modelId="{8F0F2516-C6EF-4F4C-BF11-592C2042A912}" type="presParOf" srcId="{4171E2C8-1B56-47B1-B2DC-D66F5A16F623}" destId="{A8E4D678-B334-40E7-B004-A6D185ACAD0F}" srcOrd="1" destOrd="0" presId="urn:microsoft.com/office/officeart/2005/8/layout/hProcess11"/>
    <dgm:cxn modelId="{9988D6CD-03A5-4A22-9146-A006B06812A7}" type="presParOf" srcId="{A8E4D678-B334-40E7-B004-A6D185ACAD0F}" destId="{4958DE42-2EB5-4EC0-9D33-E1F15DFC75D2}" srcOrd="0" destOrd="0" presId="urn:microsoft.com/office/officeart/2005/8/layout/hProcess11"/>
    <dgm:cxn modelId="{4BEF3EAF-50D0-4B16-99F3-0D404564AE8C}" type="presParOf" srcId="{4958DE42-2EB5-4EC0-9D33-E1F15DFC75D2}" destId="{61FC2840-6DE0-43AC-A270-4026A0D4D2B2}" srcOrd="0" destOrd="0" presId="urn:microsoft.com/office/officeart/2005/8/layout/hProcess11"/>
    <dgm:cxn modelId="{15AEDBC8-87FE-4CCB-BFF5-70F2C218B993}" type="presParOf" srcId="{4958DE42-2EB5-4EC0-9D33-E1F15DFC75D2}" destId="{A6CCA2D9-0407-426B-9435-91FFFDE027E7}" srcOrd="1" destOrd="0" presId="urn:microsoft.com/office/officeart/2005/8/layout/hProcess11"/>
    <dgm:cxn modelId="{F9AA0EE5-4697-4791-9E34-BB09FE5F538C}" type="presParOf" srcId="{4958DE42-2EB5-4EC0-9D33-E1F15DFC75D2}" destId="{5FD6AC44-19DA-48AA-A0A4-CC800F02BCC0}" srcOrd="2" destOrd="0" presId="urn:microsoft.com/office/officeart/2005/8/layout/hProcess11"/>
    <dgm:cxn modelId="{D27CC892-F030-46E0-A7AA-EB5D02A0FED0}" type="presParOf" srcId="{A8E4D678-B334-40E7-B004-A6D185ACAD0F}" destId="{E220335F-FEFF-4BD0-BBA9-C3D86FBCB548}" srcOrd="1" destOrd="0" presId="urn:microsoft.com/office/officeart/2005/8/layout/hProcess11"/>
    <dgm:cxn modelId="{1A74BB64-EB64-4109-A952-B53FE636525D}" type="presParOf" srcId="{A8E4D678-B334-40E7-B004-A6D185ACAD0F}" destId="{BB3E01FD-5108-44A0-8012-FC5937535FC0}" srcOrd="2" destOrd="0" presId="urn:microsoft.com/office/officeart/2005/8/layout/hProcess11"/>
    <dgm:cxn modelId="{2ABE8F6A-1264-4771-B10E-5A630040A999}" type="presParOf" srcId="{BB3E01FD-5108-44A0-8012-FC5937535FC0}" destId="{0892E83C-1351-41D6-BA13-C1492074CBE3}" srcOrd="0" destOrd="0" presId="urn:microsoft.com/office/officeart/2005/8/layout/hProcess11"/>
    <dgm:cxn modelId="{2B3B7E2D-1452-4E17-8045-92CE2E043040}" type="presParOf" srcId="{BB3E01FD-5108-44A0-8012-FC5937535FC0}" destId="{A01D14F1-0D50-4BA2-AFE5-F75E75621976}" srcOrd="1" destOrd="0" presId="urn:microsoft.com/office/officeart/2005/8/layout/hProcess11"/>
    <dgm:cxn modelId="{AD590180-8F69-4C7F-A231-8E114116910C}" type="presParOf" srcId="{BB3E01FD-5108-44A0-8012-FC5937535FC0}" destId="{9A499DAC-94B0-40C5-A1F5-7D68452C3087}" srcOrd="2" destOrd="0" presId="urn:microsoft.com/office/officeart/2005/8/layout/hProcess11"/>
    <dgm:cxn modelId="{D08E0B39-462B-4137-B96C-CDF702E0CD63}" type="presParOf" srcId="{A8E4D678-B334-40E7-B004-A6D185ACAD0F}" destId="{7DCA9B6E-2CCA-436E-A9F7-808C24A58279}" srcOrd="3" destOrd="0" presId="urn:microsoft.com/office/officeart/2005/8/layout/hProcess11"/>
    <dgm:cxn modelId="{BF78EEB6-5D2B-47CF-9C65-8ED70025D4DB}" type="presParOf" srcId="{A8E4D678-B334-40E7-B004-A6D185ACAD0F}" destId="{8177B51C-0D4C-4E66-93B3-C9162757AFEE}" srcOrd="4" destOrd="0" presId="urn:microsoft.com/office/officeart/2005/8/layout/hProcess11"/>
    <dgm:cxn modelId="{AC60EAC9-2CBE-4B4E-82B2-6FF62188C1FC}" type="presParOf" srcId="{8177B51C-0D4C-4E66-93B3-C9162757AFEE}" destId="{16A09624-A9A4-43BE-98E5-B3E2E012B66C}" srcOrd="0" destOrd="0" presId="urn:microsoft.com/office/officeart/2005/8/layout/hProcess11"/>
    <dgm:cxn modelId="{1DB11A32-0D37-426C-9F78-EADB8F76ACF1}" type="presParOf" srcId="{8177B51C-0D4C-4E66-93B3-C9162757AFEE}" destId="{B3BA05D3-8590-4025-9A61-D9852841D0F8}" srcOrd="1" destOrd="0" presId="urn:microsoft.com/office/officeart/2005/8/layout/hProcess11"/>
    <dgm:cxn modelId="{FBD6AF74-DC1C-4A15-BB16-6B63AEFDCEB0}" type="presParOf" srcId="{8177B51C-0D4C-4E66-93B3-C9162757AFEE}" destId="{E685DA09-DB7D-43A7-9100-FE4AB1130033}" srcOrd="2" destOrd="0" presId="urn:microsoft.com/office/officeart/2005/8/layout/hProcess11"/>
    <dgm:cxn modelId="{27258256-3E2E-4DDD-9612-660608A6234D}" type="presParOf" srcId="{A8E4D678-B334-40E7-B004-A6D185ACAD0F}" destId="{5AE1DA26-7BA6-474C-9ED3-F6895BBD2507}" srcOrd="5" destOrd="0" presId="urn:microsoft.com/office/officeart/2005/8/layout/hProcess11"/>
    <dgm:cxn modelId="{3FB770A5-BC7B-4977-AC8E-FC5B391A7235}" type="presParOf" srcId="{A8E4D678-B334-40E7-B004-A6D185ACAD0F}" destId="{00535AA7-D68D-4FA5-BEA0-2569D0A61D32}" srcOrd="6" destOrd="0" presId="urn:microsoft.com/office/officeart/2005/8/layout/hProcess11"/>
    <dgm:cxn modelId="{93CE5311-0060-4941-B5EA-922F3FB8B6FE}" type="presParOf" srcId="{00535AA7-D68D-4FA5-BEA0-2569D0A61D32}" destId="{046F708C-697A-4B63-B260-A49242FB433E}" srcOrd="0" destOrd="0" presId="urn:microsoft.com/office/officeart/2005/8/layout/hProcess11"/>
    <dgm:cxn modelId="{05C5425C-5BDE-466B-94E8-654224343366}" type="presParOf" srcId="{00535AA7-D68D-4FA5-BEA0-2569D0A61D32}" destId="{352F0028-8347-4016-AF78-C86BFA8A1096}" srcOrd="1" destOrd="0" presId="urn:microsoft.com/office/officeart/2005/8/layout/hProcess11"/>
    <dgm:cxn modelId="{EBE04C67-0958-474B-B9C2-5B75485A76D6}" type="presParOf" srcId="{00535AA7-D68D-4FA5-BEA0-2569D0A61D32}" destId="{02D2EA0C-4A5C-4688-AE22-720EA85FBE42}" srcOrd="2" destOrd="0" presId="urn:microsoft.com/office/officeart/2005/8/layout/hProcess11"/>
    <dgm:cxn modelId="{C91DA812-C419-457D-AF63-9AF5740776D0}" type="presParOf" srcId="{A8E4D678-B334-40E7-B004-A6D185ACAD0F}" destId="{1905929E-0682-4321-A096-5D4E345D65C1}" srcOrd="7" destOrd="0" presId="urn:microsoft.com/office/officeart/2005/8/layout/hProcess11"/>
    <dgm:cxn modelId="{BC5D2A3C-CD04-4C61-9B8A-14581CDCCA54}" type="presParOf" srcId="{A8E4D678-B334-40E7-B004-A6D185ACAD0F}" destId="{FD29040E-4FD6-466B-A9C9-1DF81006CD68}" srcOrd="8" destOrd="0" presId="urn:microsoft.com/office/officeart/2005/8/layout/hProcess11"/>
    <dgm:cxn modelId="{3E1CCD65-E9C3-4CAB-92CD-5EC9F810B12F}" type="presParOf" srcId="{FD29040E-4FD6-466B-A9C9-1DF81006CD68}" destId="{46E61CCD-E0B7-4C4C-89F2-848EEF4ECB5E}" srcOrd="0" destOrd="0" presId="urn:microsoft.com/office/officeart/2005/8/layout/hProcess11"/>
    <dgm:cxn modelId="{DEE6D869-843E-4B23-94F8-4CFBC8F8FCA2}" type="presParOf" srcId="{FD29040E-4FD6-466B-A9C9-1DF81006CD68}" destId="{3749949C-575A-4C2A-8DC1-1B325B61D3BD}" srcOrd="1" destOrd="0" presId="urn:microsoft.com/office/officeart/2005/8/layout/hProcess11"/>
    <dgm:cxn modelId="{3F1112AD-A04A-463A-ABB8-A1DEAA6A28EA}" type="presParOf" srcId="{FD29040E-4FD6-466B-A9C9-1DF81006CD68}" destId="{598E6AD1-0F4B-44E1-B1FB-F4E187EE2F13}" srcOrd="2" destOrd="0" presId="urn:microsoft.com/office/officeart/2005/8/layout/hProcess11"/>
    <dgm:cxn modelId="{DCF2AF2A-EB6D-4B7F-830A-DD79E500D040}" type="presParOf" srcId="{A8E4D678-B334-40E7-B004-A6D185ACAD0F}" destId="{FB2A8179-8A84-4F65-9853-624AF4F65F0A}" srcOrd="9" destOrd="0" presId="urn:microsoft.com/office/officeart/2005/8/layout/hProcess11"/>
    <dgm:cxn modelId="{6C1B3C75-A446-48D9-975E-27F8FB2C11A8}" type="presParOf" srcId="{A8E4D678-B334-40E7-B004-A6D185ACAD0F}" destId="{9257D342-2AE3-4F97-92B4-52FE2AB47826}" srcOrd="10" destOrd="0" presId="urn:microsoft.com/office/officeart/2005/8/layout/hProcess11"/>
    <dgm:cxn modelId="{A120F144-B4BB-497A-901E-EC14E781327F}" type="presParOf" srcId="{9257D342-2AE3-4F97-92B4-52FE2AB47826}" destId="{215926DE-2EB6-4E28-8941-C970490A595E}" srcOrd="0" destOrd="0" presId="urn:microsoft.com/office/officeart/2005/8/layout/hProcess11"/>
    <dgm:cxn modelId="{4E985067-3552-4CF7-929D-4C412DDD371E}" type="presParOf" srcId="{9257D342-2AE3-4F97-92B4-52FE2AB47826}" destId="{67F490E8-650E-40A4-BE4F-49CF5C435C23}" srcOrd="1" destOrd="0" presId="urn:microsoft.com/office/officeart/2005/8/layout/hProcess11"/>
    <dgm:cxn modelId="{787C264E-CE18-4579-BF02-2E12D7598041}" type="presParOf" srcId="{9257D342-2AE3-4F97-92B4-52FE2AB47826}" destId="{3CF2E878-4C5B-4EDF-A954-3AA17F225138}" srcOrd="2" destOrd="0" presId="urn:microsoft.com/office/officeart/2005/8/layout/hProcess11"/>
  </dgm:cxnLst>
  <dgm:bg>
    <a:gradFill flip="none" rotWithShape="1">
      <a:gsLst>
        <a:gs pos="0">
          <a:schemeClr val="accent3">
            <a:lumMod val="5000"/>
            <a:lumOff val="95000"/>
          </a:schemeClr>
        </a:gs>
        <a:gs pos="58000">
          <a:schemeClr val="accent3">
            <a:lumMod val="45000"/>
            <a:lumOff val="55000"/>
          </a:schemeClr>
        </a:gs>
        <a:gs pos="72000">
          <a:schemeClr val="accent3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2A335-1188-43DF-B723-C9E244CC4986}">
      <dsp:nvSpPr>
        <dsp:cNvPr id="0" name=""/>
        <dsp:cNvSpPr/>
      </dsp:nvSpPr>
      <dsp:spPr>
        <a:xfrm>
          <a:off x="0" y="1198345"/>
          <a:ext cx="11639774" cy="1597793"/>
        </a:xfrm>
        <a:prstGeom prst="notchedRightArrow">
          <a:avLst/>
        </a:prstGeom>
        <a:gradFill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C2840-6DE0-43AC-A270-4026A0D4D2B2}">
      <dsp:nvSpPr>
        <dsp:cNvPr id="0" name=""/>
        <dsp:cNvSpPr/>
      </dsp:nvSpPr>
      <dsp:spPr>
        <a:xfrm>
          <a:off x="5497" y="0"/>
          <a:ext cx="1736182" cy="1597793"/>
        </a:xfrm>
        <a:prstGeom prst="rect">
          <a:avLst/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Identification </a:t>
          </a:r>
          <a:r>
            <a:rPr lang="pl-PL" sz="1800" b="1" kern="1200" dirty="0"/>
            <a:t>              </a:t>
          </a:r>
          <a:r>
            <a:rPr lang="en-US" sz="1800" b="1" kern="1200" dirty="0"/>
            <a:t>of the needs </a:t>
          </a:r>
          <a:r>
            <a:rPr lang="pl-PL" sz="1800" b="1" kern="1200" dirty="0"/>
            <a:t>              </a:t>
          </a:r>
          <a:r>
            <a:rPr lang="en-US" sz="1800" b="1" kern="1200" dirty="0"/>
            <a:t>and problems </a:t>
          </a:r>
          <a:r>
            <a:rPr lang="pl-PL" sz="1800" b="1" kern="1200" dirty="0"/>
            <a:t>              </a:t>
          </a:r>
          <a:r>
            <a:rPr lang="en-US" sz="1800" b="1" kern="1200" dirty="0"/>
            <a:t>of KADRA</a:t>
          </a:r>
          <a:r>
            <a:rPr lang="pl-PL" sz="1800" b="1" kern="1200" dirty="0"/>
            <a:t> </a:t>
          </a:r>
          <a:r>
            <a:rPr lang="pl-PL" sz="1800" b="1" kern="1200" dirty="0" err="1"/>
            <a:t>REPs</a:t>
          </a:r>
          <a:r>
            <a:rPr lang="pl-PL" sz="1800" b="1" kern="1200" dirty="0"/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June</a:t>
          </a:r>
          <a:r>
            <a:rPr lang="pl-PL" sz="1800" b="1" kern="1200" dirty="0"/>
            <a:t>, 2018</a:t>
          </a:r>
        </a:p>
      </dsp:txBody>
      <dsp:txXfrm>
        <a:off x="5497" y="0"/>
        <a:ext cx="1736182" cy="1597793"/>
      </dsp:txXfrm>
    </dsp:sp>
    <dsp:sp modelId="{A6CCA2D9-0407-426B-9435-91FFFDE027E7}">
      <dsp:nvSpPr>
        <dsp:cNvPr id="0" name=""/>
        <dsp:cNvSpPr/>
      </dsp:nvSpPr>
      <dsp:spPr>
        <a:xfrm>
          <a:off x="668470" y="1797517"/>
          <a:ext cx="399448" cy="399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2E83C-1351-41D6-BA13-C1492074CBE3}">
      <dsp:nvSpPr>
        <dsp:cNvPr id="0" name=""/>
        <dsp:cNvSpPr/>
      </dsp:nvSpPr>
      <dsp:spPr>
        <a:xfrm>
          <a:off x="1789482" y="2396690"/>
          <a:ext cx="1695677" cy="1597793"/>
        </a:xfrm>
        <a:prstGeom prst="rect">
          <a:avLst/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August, 2018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Preparation </a:t>
          </a:r>
          <a:r>
            <a:rPr lang="pl-PL" sz="1800" b="1" kern="1200" dirty="0"/>
            <a:t>             </a:t>
          </a:r>
          <a:r>
            <a:rPr lang="en-US" sz="1800" b="1" kern="1200" dirty="0"/>
            <a:t>of the project an</a:t>
          </a:r>
          <a:r>
            <a:rPr lang="pl-PL" sz="1800" b="1" kern="1200" dirty="0"/>
            <a:t>d                       the</a:t>
          </a:r>
          <a:r>
            <a:rPr lang="en-US" sz="1800" b="1" kern="1200" dirty="0"/>
            <a:t> application</a:t>
          </a:r>
          <a:endParaRPr lang="pl-PL" sz="1800" b="1" kern="1200" dirty="0"/>
        </a:p>
      </dsp:txBody>
      <dsp:txXfrm>
        <a:off x="1789482" y="2396690"/>
        <a:ext cx="1695677" cy="1597793"/>
      </dsp:txXfrm>
    </dsp:sp>
    <dsp:sp modelId="{A01D14F1-0D50-4BA2-AFE5-F75E75621976}">
      <dsp:nvSpPr>
        <dsp:cNvPr id="0" name=""/>
        <dsp:cNvSpPr/>
      </dsp:nvSpPr>
      <dsp:spPr>
        <a:xfrm>
          <a:off x="2437597" y="1797517"/>
          <a:ext cx="399448" cy="399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09624-A9A4-43BE-98E5-B3E2E012B66C}">
      <dsp:nvSpPr>
        <dsp:cNvPr id="0" name=""/>
        <dsp:cNvSpPr/>
      </dsp:nvSpPr>
      <dsp:spPr>
        <a:xfrm>
          <a:off x="3538358" y="0"/>
          <a:ext cx="1746545" cy="1597793"/>
        </a:xfrm>
        <a:prstGeom prst="rect">
          <a:avLst/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Grant </a:t>
          </a:r>
          <a:r>
            <a:rPr lang="pl-PL" sz="1800" b="1" kern="1200" dirty="0" err="1"/>
            <a:t>decision</a:t>
          </a:r>
          <a:endParaRPr lang="pl-PL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December</a:t>
          </a:r>
          <a:r>
            <a:rPr lang="pl-PL" sz="1800" b="1" kern="1200" dirty="0"/>
            <a:t> 2018</a:t>
          </a:r>
        </a:p>
      </dsp:txBody>
      <dsp:txXfrm>
        <a:off x="3538358" y="0"/>
        <a:ext cx="1746545" cy="1597793"/>
      </dsp:txXfrm>
    </dsp:sp>
    <dsp:sp modelId="{B3BA05D3-8590-4025-9A61-D9852841D0F8}">
      <dsp:nvSpPr>
        <dsp:cNvPr id="0" name=""/>
        <dsp:cNvSpPr/>
      </dsp:nvSpPr>
      <dsp:spPr>
        <a:xfrm>
          <a:off x="4211906" y="1797517"/>
          <a:ext cx="399448" cy="399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F708C-697A-4B63-B260-A49242FB433E}">
      <dsp:nvSpPr>
        <dsp:cNvPr id="0" name=""/>
        <dsp:cNvSpPr/>
      </dsp:nvSpPr>
      <dsp:spPr>
        <a:xfrm>
          <a:off x="5338100" y="2396690"/>
          <a:ext cx="1771037" cy="1597793"/>
        </a:xfrm>
        <a:prstGeom prst="rect">
          <a:avLst/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April</a:t>
          </a:r>
          <a:r>
            <a:rPr lang="pl-PL" sz="1800" b="1" kern="1200" dirty="0"/>
            <a:t> 2019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Project </a:t>
          </a:r>
          <a:r>
            <a:rPr lang="pl-PL" sz="1800" b="1" kern="1200" dirty="0" err="1"/>
            <a:t>implementation</a:t>
          </a:r>
          <a:endParaRPr lang="pl-PL" sz="1800" b="1" kern="1200" dirty="0"/>
        </a:p>
      </dsp:txBody>
      <dsp:txXfrm>
        <a:off x="5338100" y="2396690"/>
        <a:ext cx="1771037" cy="1597793"/>
      </dsp:txXfrm>
    </dsp:sp>
    <dsp:sp modelId="{352F0028-8347-4016-AF78-C86BFA8A1096}">
      <dsp:nvSpPr>
        <dsp:cNvPr id="0" name=""/>
        <dsp:cNvSpPr/>
      </dsp:nvSpPr>
      <dsp:spPr>
        <a:xfrm>
          <a:off x="6023895" y="1797517"/>
          <a:ext cx="399448" cy="399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61CCD-E0B7-4C4C-89F2-848EEF4ECB5E}">
      <dsp:nvSpPr>
        <dsp:cNvPr id="0" name=""/>
        <dsp:cNvSpPr/>
      </dsp:nvSpPr>
      <dsp:spPr>
        <a:xfrm>
          <a:off x="7162335" y="0"/>
          <a:ext cx="1585974" cy="1597793"/>
        </a:xfrm>
        <a:prstGeom prst="rect">
          <a:avLst/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CAWI (n:211)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FGI (n:100)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GIG </a:t>
          </a:r>
          <a:r>
            <a:rPr lang="pl-PL" sz="1800" b="1" kern="1200" dirty="0" err="1"/>
            <a:t>research</a:t>
          </a:r>
          <a:endParaRPr lang="pl-PL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June</a:t>
          </a:r>
          <a:r>
            <a:rPr lang="pl-PL" sz="1800" b="1" kern="1200" dirty="0"/>
            <a:t> &amp; </a:t>
          </a:r>
          <a:r>
            <a:rPr lang="pl-PL" sz="1800" b="1" kern="1200" dirty="0" err="1"/>
            <a:t>July</a:t>
          </a:r>
          <a:r>
            <a:rPr lang="pl-PL" sz="1800" b="1" kern="1200" dirty="0"/>
            <a:t> 2019</a:t>
          </a:r>
        </a:p>
      </dsp:txBody>
      <dsp:txXfrm>
        <a:off x="7162335" y="0"/>
        <a:ext cx="1585974" cy="1597793"/>
      </dsp:txXfrm>
    </dsp:sp>
    <dsp:sp modelId="{3749949C-575A-4C2A-8DC1-1B325B61D3BD}">
      <dsp:nvSpPr>
        <dsp:cNvPr id="0" name=""/>
        <dsp:cNvSpPr/>
      </dsp:nvSpPr>
      <dsp:spPr>
        <a:xfrm>
          <a:off x="7755598" y="1797517"/>
          <a:ext cx="399448" cy="399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5926DE-2EB6-4E28-8941-C970490A595E}">
      <dsp:nvSpPr>
        <dsp:cNvPr id="0" name=""/>
        <dsp:cNvSpPr/>
      </dsp:nvSpPr>
      <dsp:spPr>
        <a:xfrm>
          <a:off x="8864258" y="2396690"/>
          <a:ext cx="1674186" cy="1597793"/>
        </a:xfrm>
        <a:prstGeom prst="rect">
          <a:avLst/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 err="1"/>
            <a:t>October</a:t>
          </a:r>
          <a:r>
            <a:rPr lang="pl-PL" sz="1800" b="1" kern="1200" dirty="0"/>
            <a:t> 2019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First </a:t>
          </a:r>
          <a:r>
            <a:rPr lang="pl-PL" sz="1800" b="1" kern="1200" dirty="0" err="1"/>
            <a:t>Trainings</a:t>
          </a:r>
          <a:r>
            <a:rPr lang="pl-PL" sz="1800" b="1" kern="1200" dirty="0"/>
            <a:t> for TU Rep</a:t>
          </a:r>
        </a:p>
      </dsp:txBody>
      <dsp:txXfrm>
        <a:off x="8864258" y="2396690"/>
        <a:ext cx="1674186" cy="1597793"/>
      </dsp:txXfrm>
    </dsp:sp>
    <dsp:sp modelId="{67F490E8-650E-40A4-BE4F-49CF5C435C23}">
      <dsp:nvSpPr>
        <dsp:cNvPr id="0" name=""/>
        <dsp:cNvSpPr/>
      </dsp:nvSpPr>
      <dsp:spPr>
        <a:xfrm>
          <a:off x="9438876" y="1797517"/>
          <a:ext cx="399448" cy="399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6B62C-26C5-46BD-8D80-893EF2C19B46}" type="datetimeFigureOut">
              <a:rPr lang="pl-PL" smtClean="0"/>
              <a:t>04.12.2019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9C165-CA97-4543-A908-0A1E52C665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777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Let me start up good afternoon everybody. </a:t>
            </a:r>
          </a:p>
          <a:p>
            <a:r>
              <a:rPr lang="en-US" sz="1200" dirty="0"/>
              <a:t>I have a big </a:t>
            </a:r>
            <a:r>
              <a:rPr lang="en-US" sz="1200" dirty="0" err="1"/>
              <a:t>honour</a:t>
            </a:r>
            <a:r>
              <a:rPr lang="en-US" sz="1200" dirty="0"/>
              <a:t> to speak on behalf of Trade Unions </a:t>
            </a:r>
            <a:r>
              <a:rPr lang="en-US" sz="1200" dirty="0" err="1"/>
              <a:t>Kadra</a:t>
            </a:r>
            <a:r>
              <a:rPr lang="en-US" sz="1200" dirty="0"/>
              <a:t>. I prepared my presentation in English focus on the social consequences of digital transformation, based on KADRA surveys and our works in Poland.</a:t>
            </a:r>
            <a:r>
              <a:rPr lang="pl-PL" sz="1200" dirty="0"/>
              <a:t> KADRA </a:t>
            </a:r>
            <a:r>
              <a:rPr lang="en-US" sz="1200" dirty="0"/>
              <a:t>represents many engineers and specialists in </a:t>
            </a:r>
            <a:r>
              <a:rPr lang="pl-PL" sz="1200" dirty="0" err="1"/>
              <a:t>Polish</a:t>
            </a:r>
            <a:r>
              <a:rPr lang="pl-PL" sz="1200" dirty="0"/>
              <a:t> </a:t>
            </a:r>
            <a:r>
              <a:rPr lang="en-US" sz="1200" dirty="0"/>
              <a:t>enterprises and suppliers of IT solutions for the industry. </a:t>
            </a:r>
          </a:p>
          <a:p>
            <a:r>
              <a:rPr lang="en-US" sz="1200" b="1" dirty="0"/>
              <a:t>First of all:</a:t>
            </a:r>
            <a:r>
              <a:rPr lang="en-US" sz="1200" dirty="0"/>
              <a:t> I want to thank the </a:t>
            </a:r>
            <a:r>
              <a:rPr lang="en-US" sz="1200" b="1" dirty="0" err="1"/>
              <a:t>industriAll</a:t>
            </a:r>
            <a:r>
              <a:rPr lang="en-US" sz="1200" b="1" dirty="0"/>
              <a:t> Europe for hosting </a:t>
            </a:r>
            <a:r>
              <a:rPr lang="en-US" sz="1200" dirty="0"/>
              <a:t>this event at the European project and for the incredible work you do each and every day </a:t>
            </a:r>
            <a:r>
              <a:rPr lang="pl-PL" sz="1200" dirty="0" err="1"/>
              <a:t>across</a:t>
            </a:r>
            <a:r>
              <a:rPr lang="pl-PL" sz="1200" dirty="0"/>
              <a:t> </a:t>
            </a:r>
            <a:r>
              <a:rPr lang="en-US" sz="1200" dirty="0"/>
              <a:t>Europe. </a:t>
            </a:r>
          </a:p>
          <a:p>
            <a:r>
              <a:rPr lang="en-US" sz="1200" dirty="0"/>
              <a:t>Thank you, </a:t>
            </a:r>
            <a:r>
              <a:rPr lang="en-US" sz="1200" b="1" dirty="0"/>
              <a:t>Andrzej Jakubowski </a:t>
            </a:r>
            <a:r>
              <a:rPr lang="en-US" sz="1200" dirty="0"/>
              <a:t>to support me to get the invitation, and all of </a:t>
            </a:r>
            <a:r>
              <a:rPr lang="en-US" sz="1200" b="1" dirty="0" err="1"/>
              <a:t>Syndex</a:t>
            </a:r>
            <a:r>
              <a:rPr lang="en-US" sz="1200" b="1" dirty="0"/>
              <a:t> team</a:t>
            </a:r>
            <a:r>
              <a:rPr lang="pl-PL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are here in Bucharest this Wednesday and this week to demonstrate the power of working people coming together to make stimulate the discussion focused on digital transition</a:t>
            </a:r>
            <a:r>
              <a:rPr lang="pl-PL" sz="1200" dirty="0"/>
              <a:t>, automation and </a:t>
            </a:r>
            <a:r>
              <a:rPr lang="en-US" sz="1200" dirty="0"/>
              <a:t>the role of unions.</a:t>
            </a: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889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Human evolution has been very slow in the past. Now it speeds up.</a:t>
            </a:r>
            <a:endParaRPr lang="pl-PL" b="1" dirty="0"/>
          </a:p>
          <a:p>
            <a:r>
              <a:rPr lang="en-US" b="1" dirty="0"/>
              <a:t>We must think </a:t>
            </a:r>
            <a:r>
              <a:rPr lang="pl-PL" b="1" dirty="0"/>
              <a:t>of </a:t>
            </a:r>
            <a:r>
              <a:rPr lang="en-US" b="1" dirty="0"/>
              <a:t>what may be.</a:t>
            </a:r>
          </a:p>
          <a:p>
            <a:r>
              <a:rPr lang="en-US" b="1" dirty="0"/>
              <a:t>The technology gives the answer - HOW.</a:t>
            </a:r>
          </a:p>
          <a:p>
            <a:r>
              <a:rPr lang="en-US" b="1" dirty="0"/>
              <a:t>The human gives the answer - WHY. </a:t>
            </a:r>
            <a:endParaRPr lang="pl-PL" b="1" dirty="0"/>
          </a:p>
          <a:p>
            <a:r>
              <a:rPr lang="en-US" dirty="0"/>
              <a:t>So it is important to do to holistic model. </a:t>
            </a:r>
          </a:p>
          <a:p>
            <a:r>
              <a:rPr lang="en-US" dirty="0"/>
              <a:t>We will buy a lot of new things because of transformative power.</a:t>
            </a:r>
          </a:p>
          <a:p>
            <a:r>
              <a:rPr lang="en-US" dirty="0"/>
              <a:t>It will create a new way to work</a:t>
            </a:r>
            <a:r>
              <a:rPr lang="pl-PL" dirty="0"/>
              <a:t> and </a:t>
            </a:r>
            <a:r>
              <a:rPr lang="pl-PL" dirty="0" err="1"/>
              <a:t>new</a:t>
            </a:r>
            <a:r>
              <a:rPr lang="pl-PL" dirty="0"/>
              <a:t> </a:t>
            </a:r>
            <a:r>
              <a:rPr lang="pl-PL" dirty="0" err="1"/>
              <a:t>jobs</a:t>
            </a:r>
            <a:r>
              <a:rPr lang="en-US" b="1" dirty="0"/>
              <a:t>. It is important for trade unions not only</a:t>
            </a:r>
            <a:r>
              <a:rPr lang="en-US" dirty="0"/>
              <a:t> </a:t>
            </a:r>
            <a:r>
              <a:rPr lang="pl-PL" b="1" dirty="0"/>
              <a:t>DEFEND</a:t>
            </a:r>
            <a:r>
              <a:rPr lang="en-US" b="1" dirty="0"/>
              <a:t> workers but also to </a:t>
            </a:r>
            <a:r>
              <a:rPr lang="pl-PL" b="1" dirty="0"/>
              <a:t>LEAD</a:t>
            </a:r>
            <a:r>
              <a:rPr lang="en-US" b="1" dirty="0"/>
              <a:t>.</a:t>
            </a:r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There is only one space left to innovate - YOU.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299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ETUC: </a:t>
            </a:r>
            <a:r>
              <a:rPr lang="en-US" dirty="0"/>
              <a:t>A strong majority of</a:t>
            </a:r>
            <a:r>
              <a:rPr lang="pl-PL" dirty="0"/>
              <a:t> </a:t>
            </a:r>
            <a:r>
              <a:rPr lang="en-US" dirty="0"/>
              <a:t>survey participants in Germany as</a:t>
            </a:r>
            <a:r>
              <a:rPr lang="pl-PL" dirty="0"/>
              <a:t> </a:t>
            </a:r>
            <a:r>
              <a:rPr lang="en-US" dirty="0"/>
              <a:t>well as Austria, the Czech Republic, Sweden, Finland, Belgium and Poland regard </a:t>
            </a:r>
            <a:r>
              <a:rPr lang="en-US" dirty="0" err="1"/>
              <a:t>digitalisation</a:t>
            </a:r>
            <a:r>
              <a:rPr lang="en-US" dirty="0"/>
              <a:t> as more than just</a:t>
            </a:r>
            <a:r>
              <a:rPr lang="pl-PL" dirty="0"/>
              <a:t> </a:t>
            </a:r>
            <a:r>
              <a:rPr lang="en-US" dirty="0"/>
              <a:t>a trendy catchword. This was also confirmed by the additional interviews carried out with workers representatives</a:t>
            </a:r>
            <a:r>
              <a:rPr lang="pl-PL" dirty="0"/>
              <a:t> </a:t>
            </a:r>
            <a:r>
              <a:rPr lang="en-US" dirty="0"/>
              <a:t>in EWCs and supervisory boards: Interview partners from various countries and across different sectors strongly</a:t>
            </a:r>
            <a:r>
              <a:rPr lang="pl-PL" dirty="0"/>
              <a:t> </a:t>
            </a:r>
            <a:r>
              <a:rPr lang="en-US" dirty="0"/>
              <a:t>stressed that </a:t>
            </a:r>
            <a:r>
              <a:rPr lang="en-US" dirty="0" err="1"/>
              <a:t>digitalisation</a:t>
            </a:r>
            <a:r>
              <a:rPr lang="en-US" dirty="0"/>
              <a:t> had been both a source and trigger of restructuring and change </a:t>
            </a:r>
            <a:r>
              <a:rPr lang="en-US" dirty="0" err="1"/>
              <a:t>programmes</a:t>
            </a:r>
            <a:r>
              <a:rPr lang="en-US" dirty="0"/>
              <a:t>, which</a:t>
            </a:r>
            <a:r>
              <a:rPr lang="pl-PL" dirty="0"/>
              <a:t> </a:t>
            </a:r>
            <a:r>
              <a:rPr lang="en-US" dirty="0"/>
              <a:t>were more comprehensive and radical than other forms of restructuring.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27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ETUC: </a:t>
            </a:r>
            <a:r>
              <a:rPr lang="en-US" dirty="0"/>
              <a:t>The differences between geographic regions become even more striking when looking at individual countries: Whereas in Denmark and Poland respectively 80% and more than 70% of respondents thought that </a:t>
            </a:r>
            <a:r>
              <a:rPr lang="en-US" dirty="0" err="1"/>
              <a:t>digitalisation</a:t>
            </a:r>
            <a:r>
              <a:rPr lang="en-US" dirty="0"/>
              <a:t> was good for their country or company, percentages in Italy (35%), Germany (33%) and the Czech Republic (27%) were much lower. Accordingly, </a:t>
            </a:r>
            <a:r>
              <a:rPr lang="en-US" dirty="0" err="1"/>
              <a:t>scepticism</a:t>
            </a:r>
            <a:r>
              <a:rPr lang="en-US" dirty="0"/>
              <a:t> towards the opportunities afforded by </a:t>
            </a:r>
            <a:r>
              <a:rPr lang="en-US" dirty="0" err="1"/>
              <a:t>digitalisation</a:t>
            </a:r>
            <a:r>
              <a:rPr lang="en-US" dirty="0"/>
              <a:t> to countries and companies varied greatly (cf. Figure 9), ranging from only 7% of respondents in Denmark expecting more risk to 45% in Belgium and the Czech Republic and even 47% in Germany.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911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We know that t</a:t>
            </a:r>
            <a:r>
              <a:rPr lang="pl-PL" b="1" dirty="0"/>
              <a:t>h</a:t>
            </a:r>
            <a:r>
              <a:rPr lang="en-US" b="1" dirty="0"/>
              <a:t>e change of the world as a result of </a:t>
            </a:r>
            <a:r>
              <a:rPr lang="en-US" b="1" dirty="0" err="1"/>
              <a:t>digitalisation</a:t>
            </a:r>
            <a:r>
              <a:rPr lang="en-US" b="1" dirty="0"/>
              <a:t> concern workers</a:t>
            </a:r>
            <a:r>
              <a:rPr lang="pl-PL" b="1" dirty="0"/>
              <a:t>, </a:t>
            </a:r>
            <a:r>
              <a:rPr lang="pl-PL" b="1" dirty="0" err="1"/>
              <a:t>also</a:t>
            </a:r>
            <a:r>
              <a:rPr lang="pl-PL" b="1" dirty="0"/>
              <a:t> </a:t>
            </a:r>
            <a:r>
              <a:rPr lang="pl-PL" b="1" dirty="0" err="1"/>
              <a:t>at</a:t>
            </a:r>
            <a:r>
              <a:rPr lang="pl-PL" b="1" dirty="0"/>
              <a:t> the </a:t>
            </a:r>
            <a:r>
              <a:rPr lang="pl-PL" b="1" dirty="0" err="1"/>
              <a:t>traditional</a:t>
            </a:r>
            <a:r>
              <a:rPr lang="pl-PL" b="1" dirty="0"/>
              <a:t> </a:t>
            </a:r>
            <a:r>
              <a:rPr lang="pl-PL" b="1" dirty="0" err="1"/>
              <a:t>industries</a:t>
            </a:r>
            <a:r>
              <a:rPr lang="pl-PL" b="1" dirty="0"/>
              <a:t>. </a:t>
            </a:r>
          </a:p>
          <a:p>
            <a:r>
              <a:rPr lang="en-US" altLang="pl-PL" sz="1200" dirty="0">
                <a:solidFill>
                  <a:schemeClr val="tx1"/>
                </a:solidFill>
              </a:rPr>
              <a:t>The </a:t>
            </a:r>
            <a:r>
              <a:rPr lang="en-US" altLang="pl-PL" sz="1200" b="1" dirty="0">
                <a:solidFill>
                  <a:schemeClr val="tx1"/>
                </a:solidFill>
              </a:rPr>
              <a:t>photo</a:t>
            </a:r>
            <a:r>
              <a:rPr lang="en-US" altLang="pl-PL" sz="1200" dirty="0">
                <a:solidFill>
                  <a:schemeClr val="tx1"/>
                </a:solidFill>
              </a:rPr>
              <a:t> shows digital </a:t>
            </a:r>
            <a:r>
              <a:rPr lang="pl-PL" altLang="pl-PL" sz="1200" b="1" dirty="0">
                <a:solidFill>
                  <a:schemeClr val="tx1"/>
                </a:solidFill>
              </a:rPr>
              <a:t>3D</a:t>
            </a:r>
            <a:r>
              <a:rPr lang="pl-PL" altLang="pl-PL" sz="1200" dirty="0">
                <a:solidFill>
                  <a:schemeClr val="tx1"/>
                </a:solidFill>
              </a:rPr>
              <a:t> </a:t>
            </a:r>
            <a:r>
              <a:rPr lang="en-US" altLang="pl-PL" sz="1200" dirty="0">
                <a:solidFill>
                  <a:schemeClr val="tx1"/>
                </a:solidFill>
              </a:rPr>
              <a:t>modelling of coal deposits and production planning in Poland. </a:t>
            </a:r>
            <a:endParaRPr lang="pl-PL" altLang="pl-PL" sz="1200" dirty="0">
              <a:solidFill>
                <a:schemeClr val="tx1"/>
              </a:solidFill>
            </a:endParaRPr>
          </a:p>
          <a:p>
            <a:r>
              <a:rPr lang="en-US" altLang="pl-PL" sz="1200" dirty="0">
                <a:solidFill>
                  <a:schemeClr val="tx1"/>
                </a:solidFill>
              </a:rPr>
              <a:t>The conclusions of the study</a:t>
            </a:r>
            <a:r>
              <a:rPr lang="pl-PL" altLang="pl-PL" sz="1200" dirty="0">
                <a:solidFill>
                  <a:schemeClr val="tx1"/>
                </a:solidFill>
              </a:rPr>
              <a:t>:</a:t>
            </a:r>
            <a:endParaRPr lang="pl-PL" dirty="0"/>
          </a:p>
          <a:p>
            <a:r>
              <a:rPr lang="en-US" b="1" dirty="0"/>
              <a:t>We've been discus</a:t>
            </a:r>
            <a:r>
              <a:rPr lang="pl-PL" b="1" dirty="0" err="1"/>
              <a:t>sed</a:t>
            </a:r>
            <a:r>
              <a:rPr lang="en-US" b="1" dirty="0"/>
              <a:t> </a:t>
            </a:r>
            <a:r>
              <a:rPr lang="pl-PL" b="1" dirty="0"/>
              <a:t>the </a:t>
            </a:r>
            <a:r>
              <a:rPr lang="pl-PL" b="1" dirty="0" err="1"/>
              <a:t>conclusion</a:t>
            </a:r>
            <a:r>
              <a:rPr lang="pl-PL" b="1" dirty="0"/>
              <a:t> </a:t>
            </a:r>
            <a:r>
              <a:rPr lang="en-US" b="1" dirty="0"/>
              <a:t>and most of the feedback has been focused on</a:t>
            </a:r>
            <a:r>
              <a:rPr lang="pl-PL" b="1" dirty="0"/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="1" dirty="0"/>
              <a:t>T</a:t>
            </a:r>
            <a:r>
              <a:rPr lang="en-US" sz="1200" b="1" dirty="0"/>
              <a:t>he intuitive approach to the technological innovation of young people</a:t>
            </a:r>
            <a:endParaRPr lang="pl-PL" sz="1200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pl-PL" sz="1200" b="1" dirty="0" err="1"/>
              <a:t>Potential</a:t>
            </a:r>
            <a:r>
              <a:rPr lang="pl-PL" sz="1200" b="1" dirty="0"/>
              <a:t> </a:t>
            </a:r>
            <a:r>
              <a:rPr lang="pl-PL" sz="1200" b="1" dirty="0" err="1"/>
              <a:t>digital</a:t>
            </a:r>
            <a:r>
              <a:rPr lang="pl-PL" sz="1200" b="1" dirty="0"/>
              <a:t> </a:t>
            </a:r>
            <a:r>
              <a:rPr lang="pl-PL" sz="1200" b="1" dirty="0" err="1"/>
              <a:t>exclusion</a:t>
            </a:r>
            <a:r>
              <a:rPr lang="pl-PL" sz="1200" b="1" dirty="0"/>
              <a:t> of </a:t>
            </a:r>
            <a:r>
              <a:rPr lang="pl-PL" sz="1200" b="1" dirty="0" err="1"/>
              <a:t>older</a:t>
            </a:r>
            <a:r>
              <a:rPr lang="pl-PL" sz="1200" b="1" dirty="0"/>
              <a:t> </a:t>
            </a:r>
            <a:r>
              <a:rPr lang="pl-PL" sz="1200" b="1" dirty="0" err="1"/>
              <a:t>people</a:t>
            </a:r>
            <a:endParaRPr lang="pl-PL" sz="1200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dirty="0"/>
              <a:t>The need to keep up with technological changes</a:t>
            </a:r>
            <a:endParaRPr lang="pl-PL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pl-PL" sz="1200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713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discussed the problem and challenges of digital transformation at the company level. The biggest problem identified concerns </a:t>
            </a:r>
            <a:r>
              <a:rPr lang="pl-PL" dirty="0"/>
              <a:t>„</a:t>
            </a:r>
            <a:r>
              <a:rPr lang="en-US" dirty="0"/>
              <a:t>Insufficient funds allocated to develop technologies in the company</a:t>
            </a:r>
            <a:r>
              <a:rPr lang="pl-PL" dirty="0"/>
              <a:t>” (</a:t>
            </a:r>
            <a:r>
              <a:rPr lang="pl-PL" dirty="0" err="1"/>
              <a:t>yellow</a:t>
            </a:r>
            <a:r>
              <a:rPr lang="pl-PL" dirty="0"/>
              <a:t> - </a:t>
            </a:r>
            <a:r>
              <a:rPr lang="pl-PL" b="1" dirty="0"/>
              <a:t>42%</a:t>
            </a:r>
            <a:r>
              <a:rPr lang="pl-PL" dirty="0"/>
              <a:t>). 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7892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</a:t>
            </a:r>
            <a:r>
              <a:rPr lang="en-US" dirty="0"/>
              <a:t>he </a:t>
            </a:r>
            <a:r>
              <a:rPr lang="en-US" dirty="0" err="1"/>
              <a:t>digitalisation</a:t>
            </a:r>
            <a:r>
              <a:rPr lang="en-US" dirty="0"/>
              <a:t> of industrial processes in the opinion KADRA and Forum REPs mainly determines the increase in competitiveness of the national economy (</a:t>
            </a:r>
            <a:r>
              <a:rPr lang="en-US" b="1" dirty="0"/>
              <a:t>6</a:t>
            </a:r>
            <a:r>
              <a:rPr lang="pl-PL" b="1" dirty="0"/>
              <a:t>4</a:t>
            </a:r>
            <a:r>
              <a:rPr lang="en-US" b="1" dirty="0"/>
              <a:t>%</a:t>
            </a:r>
            <a:r>
              <a:rPr lang="en-US" dirty="0"/>
              <a:t> of responses)</a:t>
            </a:r>
            <a:endParaRPr lang="pl-PL" dirty="0"/>
          </a:p>
          <a:p>
            <a:r>
              <a:rPr lang="en-US" dirty="0"/>
              <a:t>Trade unions will work to use digit</a:t>
            </a:r>
            <a:r>
              <a:rPr lang="pl-PL" dirty="0" err="1"/>
              <a:t>alisation</a:t>
            </a:r>
            <a:r>
              <a:rPr lang="pl-PL" dirty="0"/>
              <a:t> </a:t>
            </a:r>
            <a:r>
              <a:rPr lang="en-US" dirty="0"/>
              <a:t>for economic growth in the country and in local communities.</a:t>
            </a:r>
            <a:endParaRPr lang="pl-PL" dirty="0"/>
          </a:p>
          <a:p>
            <a:r>
              <a:rPr lang="en-US" dirty="0"/>
              <a:t>Digital transformation is a significant challenge for the </a:t>
            </a:r>
            <a:r>
              <a:rPr lang="en-US" dirty="0" err="1"/>
              <a:t>labour</a:t>
            </a:r>
            <a:r>
              <a:rPr lang="en-US" dirty="0"/>
              <a:t> market and education.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1809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We </a:t>
            </a:r>
            <a:r>
              <a:rPr lang="pl-PL" b="1" dirty="0" err="1"/>
              <a:t>have</a:t>
            </a:r>
            <a:r>
              <a:rPr lang="pl-PL" b="1" dirty="0"/>
              <a:t> </a:t>
            </a:r>
            <a:r>
              <a:rPr lang="pl-PL" b="1" dirty="0" err="1"/>
              <a:t>developed</a:t>
            </a:r>
            <a:r>
              <a:rPr lang="pl-PL" b="1" dirty="0"/>
              <a:t> s</a:t>
            </a:r>
            <a:r>
              <a:rPr lang="en-US" b="1" dirty="0" err="1"/>
              <a:t>ome</a:t>
            </a:r>
            <a:r>
              <a:rPr lang="en-US" b="1" dirty="0"/>
              <a:t> </a:t>
            </a:r>
            <a:r>
              <a:rPr lang="pl-PL" b="1" dirty="0"/>
              <a:t>of </a:t>
            </a:r>
            <a:r>
              <a:rPr lang="en-US" b="1" dirty="0"/>
              <a:t>conclusions and recommendations </a:t>
            </a:r>
            <a:r>
              <a:rPr lang="pl-PL" b="1" dirty="0" err="1"/>
              <a:t>based</a:t>
            </a:r>
            <a:r>
              <a:rPr lang="pl-PL" b="1" dirty="0"/>
              <a:t> on KADRA </a:t>
            </a:r>
            <a:r>
              <a:rPr lang="pl-PL" b="1" dirty="0" err="1"/>
              <a:t>project</a:t>
            </a:r>
            <a:r>
              <a:rPr lang="pl-PL" b="1" dirty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363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Mainly young people who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waited for Intel Extreme Masters in Katowice, 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Poland,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l-PL" b="0" dirty="0" err="1"/>
              <a:t>You</a:t>
            </a:r>
            <a:r>
              <a:rPr lang="pl-PL" b="0" dirty="0"/>
              <a:t> </a:t>
            </a:r>
            <a:r>
              <a:rPr lang="pl-PL" b="0" dirty="0" err="1"/>
              <a:t>see</a:t>
            </a:r>
            <a:r>
              <a:rPr lang="pl-PL" b="0" dirty="0"/>
              <a:t> s</a:t>
            </a:r>
            <a:r>
              <a:rPr lang="en-US" b="0" dirty="0" err="1"/>
              <a:t>ome</a:t>
            </a:r>
            <a:r>
              <a:rPr lang="en-US" b="0" dirty="0"/>
              <a:t> </a:t>
            </a:r>
            <a:r>
              <a:rPr lang="pl-PL" b="0" dirty="0"/>
              <a:t>of </a:t>
            </a:r>
            <a:r>
              <a:rPr lang="en-US" b="0" dirty="0"/>
              <a:t>conclusions and recommendations </a:t>
            </a:r>
            <a:r>
              <a:rPr lang="pl-PL" b="0" dirty="0" err="1"/>
              <a:t>based</a:t>
            </a:r>
            <a:r>
              <a:rPr lang="pl-PL" b="0" dirty="0"/>
              <a:t> on KADRA </a:t>
            </a:r>
            <a:r>
              <a:rPr lang="pl-PL" b="0" dirty="0" err="1"/>
              <a:t>project</a:t>
            </a:r>
            <a:r>
              <a:rPr lang="pl-PL" b="0" dirty="0"/>
              <a:t> and r</a:t>
            </a:r>
            <a:r>
              <a:rPr lang="en-US" b="0" dirty="0" err="1"/>
              <a:t>esearch</a:t>
            </a:r>
            <a:r>
              <a:rPr lang="pl-PL" b="0" dirty="0"/>
              <a:t>.</a:t>
            </a:r>
          </a:p>
          <a:p>
            <a:r>
              <a:rPr lang="en-US" b="0" dirty="0"/>
              <a:t>What're jobs meet the expectations of hundreds of thousands of local eSports enthusiasts? What are the opportunities and risks for jobs?</a:t>
            </a:r>
            <a:endParaRPr lang="pl-PL" b="0" dirty="0"/>
          </a:p>
          <a:p>
            <a:r>
              <a:rPr lang="en-US" b="0" dirty="0"/>
              <a:t>These questions will still be valid for a </a:t>
            </a:r>
            <a:r>
              <a:rPr lang="en-US" b="0"/>
              <a:t>long time.</a:t>
            </a:r>
            <a:endParaRPr lang="pl-PL" b="0" dirty="0"/>
          </a:p>
          <a:p>
            <a:r>
              <a:rPr lang="en-US" b="1" dirty="0"/>
              <a:t>conclusions and recommendations 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395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 Extreme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Masters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(IEM) Katowice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Some </a:t>
            </a:r>
            <a:r>
              <a:rPr lang="pl-PL" b="0" dirty="0"/>
              <a:t>of </a:t>
            </a:r>
            <a:r>
              <a:rPr lang="en-US" b="1" dirty="0"/>
              <a:t>conclusions and recommendations </a:t>
            </a:r>
            <a:r>
              <a:rPr lang="pl-PL" b="0" dirty="0" err="1"/>
              <a:t>based</a:t>
            </a:r>
            <a:r>
              <a:rPr lang="pl-PL" b="0" dirty="0"/>
              <a:t> on KADRA </a:t>
            </a:r>
            <a:r>
              <a:rPr lang="pl-PL" b="0" dirty="0" err="1"/>
              <a:t>project</a:t>
            </a:r>
            <a:r>
              <a:rPr lang="pl-PL" b="0" dirty="0"/>
              <a:t> and r</a:t>
            </a:r>
            <a:r>
              <a:rPr lang="en-US" b="0" dirty="0" err="1"/>
              <a:t>esearch</a:t>
            </a:r>
            <a:r>
              <a:rPr lang="pl-PL" b="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1068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Digital transformation processes are a serious challenge for the Polish economy, </a:t>
            </a:r>
            <a:r>
              <a:rPr lang="en-US" b="1" dirty="0" err="1"/>
              <a:t>labour</a:t>
            </a:r>
            <a:r>
              <a:rPr lang="en-US" b="1" dirty="0"/>
              <a:t> market and education. They are also a solution.</a:t>
            </a:r>
          </a:p>
          <a:p>
            <a:r>
              <a:rPr lang="en-US" b="1" dirty="0"/>
              <a:t>On the photos you see</a:t>
            </a:r>
            <a:r>
              <a:rPr lang="pl-PL" b="1" dirty="0"/>
              <a:t> – not </a:t>
            </a:r>
            <a:r>
              <a:rPr lang="pl-PL" b="1" dirty="0" err="1"/>
              <a:t>games</a:t>
            </a:r>
            <a:r>
              <a:rPr lang="pl-PL" b="1" dirty="0"/>
              <a:t>, </a:t>
            </a:r>
            <a:r>
              <a:rPr lang="en-US" b="1" dirty="0"/>
              <a:t>How to use VR applications in the mining sector.</a:t>
            </a:r>
          </a:p>
          <a:p>
            <a:r>
              <a:rPr lang="en-US" b="1" dirty="0"/>
              <a:t>The application engages all the senses and students have new experience all, make decisions, and so they learn and remember</a:t>
            </a:r>
            <a:r>
              <a:rPr lang="pl-PL" b="1" dirty="0"/>
              <a:t>.</a:t>
            </a:r>
          </a:p>
          <a:p>
            <a:r>
              <a:rPr lang="en-US" b="1" dirty="0"/>
              <a:t>Most students currently starting primary education will work in new types of professions that do not yet exist</a:t>
            </a:r>
            <a:r>
              <a:rPr lang="pl-PL" b="1" dirty="0"/>
              <a:t>.</a:t>
            </a:r>
          </a:p>
          <a:p>
            <a:r>
              <a:rPr lang="pl-PL" b="1" dirty="0"/>
              <a:t>VR </a:t>
            </a:r>
            <a:r>
              <a:rPr lang="pl-PL" b="1" dirty="0" err="1"/>
              <a:t>are</a:t>
            </a:r>
            <a:r>
              <a:rPr lang="pl-PL" b="1" dirty="0"/>
              <a:t> </a:t>
            </a:r>
            <a:r>
              <a:rPr lang="pl-PL" b="1" dirty="0" err="1"/>
              <a:t>also</a:t>
            </a:r>
            <a:r>
              <a:rPr lang="pl-PL" b="1" dirty="0"/>
              <a:t> </a:t>
            </a:r>
            <a:r>
              <a:rPr lang="pl-PL" b="1" dirty="0" err="1"/>
              <a:t>usefull</a:t>
            </a:r>
            <a:r>
              <a:rPr lang="pl-PL" b="1" dirty="0"/>
              <a:t> for H&amp;S </a:t>
            </a:r>
            <a:r>
              <a:rPr lang="pl-PL" b="1" dirty="0" err="1"/>
              <a:t>trainings</a:t>
            </a:r>
            <a:r>
              <a:rPr lang="pl-PL" b="1" dirty="0"/>
              <a:t>. </a:t>
            </a:r>
            <a:r>
              <a:rPr lang="pl-PL" b="1" dirty="0" err="1"/>
              <a:t>Unions</a:t>
            </a:r>
            <a:r>
              <a:rPr lang="pl-PL" b="1" dirty="0"/>
              <a:t> </a:t>
            </a:r>
            <a:r>
              <a:rPr lang="pl-PL" b="1" dirty="0" err="1"/>
              <a:t>also</a:t>
            </a:r>
            <a:r>
              <a:rPr lang="pl-PL" b="1" dirty="0"/>
              <a:t> </a:t>
            </a:r>
            <a:r>
              <a:rPr lang="pl-PL" b="1" dirty="0" err="1"/>
              <a:t>must</a:t>
            </a:r>
            <a:r>
              <a:rPr lang="pl-PL" b="1" dirty="0"/>
              <a:t> be </a:t>
            </a:r>
            <a:r>
              <a:rPr lang="pl-PL" b="1" dirty="0" err="1"/>
              <a:t>ready</a:t>
            </a:r>
            <a:r>
              <a:rPr lang="pl-PL" b="1" dirty="0"/>
              <a:t> for the </a:t>
            </a:r>
            <a:r>
              <a:rPr lang="pl-PL" b="1" dirty="0" err="1"/>
              <a:t>changes</a:t>
            </a:r>
            <a:r>
              <a:rPr lang="pl-PL" b="1" dirty="0"/>
              <a:t>.</a:t>
            </a:r>
          </a:p>
          <a:p>
            <a:endParaRPr lang="pl-PL" b="1" dirty="0"/>
          </a:p>
          <a:p>
            <a:r>
              <a:rPr lang="pl-PL" sz="1200" b="1" dirty="0"/>
              <a:t>Trade </a:t>
            </a:r>
            <a:r>
              <a:rPr lang="pl-PL" sz="1200" b="1" dirty="0" err="1"/>
              <a:t>unions</a:t>
            </a:r>
            <a:r>
              <a:rPr lang="pl-PL" sz="1200" b="1" dirty="0"/>
              <a:t> </a:t>
            </a:r>
            <a:r>
              <a:rPr lang="pl-PL" sz="1200" b="1" dirty="0" err="1"/>
              <a:t>were</a:t>
            </a:r>
            <a:r>
              <a:rPr lang="pl-PL" sz="1200" b="1" dirty="0"/>
              <a:t> </a:t>
            </a:r>
            <a:r>
              <a:rPr lang="pl-PL" sz="1200" b="1" dirty="0" err="1"/>
              <a:t>invloved</a:t>
            </a:r>
            <a:r>
              <a:rPr lang="pl-PL" sz="1200" b="1" dirty="0"/>
              <a:t> to the </a:t>
            </a:r>
            <a:r>
              <a:rPr lang="pl-PL" sz="1200" b="1" dirty="0" err="1"/>
              <a:t>social</a:t>
            </a:r>
            <a:r>
              <a:rPr lang="pl-PL" sz="1200" b="1" dirty="0"/>
              <a:t> </a:t>
            </a:r>
            <a:r>
              <a:rPr lang="pl-PL" sz="1200" b="1" dirty="0" err="1"/>
              <a:t>dialogue</a:t>
            </a:r>
            <a:r>
              <a:rPr lang="pl-PL" sz="1200" b="1" dirty="0"/>
              <a:t> in Poland and Silesia region. We </a:t>
            </a:r>
            <a:r>
              <a:rPr lang="pl-PL" sz="1200" b="1" dirty="0" err="1"/>
              <a:t>work</a:t>
            </a:r>
            <a:r>
              <a:rPr lang="pl-PL" sz="1200" b="1" dirty="0"/>
              <a:t> with </a:t>
            </a:r>
            <a:r>
              <a:rPr lang="pl-PL" b="1" dirty="0">
                <a:solidFill>
                  <a:srgbClr val="FF0000"/>
                </a:solidFill>
              </a:rPr>
              <a:t>DIGITALISATION in the </a:t>
            </a:r>
            <a:r>
              <a:rPr lang="pl-PL" b="1" dirty="0" err="1">
                <a:solidFill>
                  <a:srgbClr val="FF0000"/>
                </a:solidFill>
              </a:rPr>
              <a:t>context</a:t>
            </a:r>
            <a:r>
              <a:rPr lang="pl-PL" b="1" dirty="0">
                <a:solidFill>
                  <a:srgbClr val="FF0000"/>
                </a:solidFill>
              </a:rPr>
              <a:t> of Inteligent </a:t>
            </a:r>
            <a:r>
              <a:rPr lang="pl-PL" b="1" dirty="0" err="1">
                <a:solidFill>
                  <a:srgbClr val="FF0000"/>
                </a:solidFill>
              </a:rPr>
              <a:t>Mine</a:t>
            </a:r>
            <a:r>
              <a:rPr lang="pl-PL" b="1" dirty="0">
                <a:solidFill>
                  <a:srgbClr val="FF0000"/>
                </a:solidFill>
              </a:rPr>
              <a:t> in </a:t>
            </a:r>
            <a:r>
              <a:rPr lang="pl-PL" b="1" dirty="0" err="1">
                <a:solidFill>
                  <a:srgbClr val="FF0000"/>
                </a:solidFill>
              </a:rPr>
              <a:t>example</a:t>
            </a:r>
            <a:r>
              <a:rPr lang="pl-PL" b="1" dirty="0">
                <a:solidFill>
                  <a:srgbClr val="FF0000"/>
                </a:solidFill>
              </a:rPr>
              <a:t>.</a:t>
            </a:r>
          </a:p>
          <a:p>
            <a:r>
              <a:rPr lang="pl-PL" b="1" dirty="0"/>
              <a:t>„</a:t>
            </a:r>
            <a:r>
              <a:rPr lang="en-US" b="1" dirty="0"/>
              <a:t>Intelligent Mine</a:t>
            </a:r>
            <a:r>
              <a:rPr lang="pl-PL" b="1" dirty="0"/>
              <a:t>” was </a:t>
            </a:r>
            <a:r>
              <a:rPr lang="en-US" b="1" dirty="0"/>
              <a:t>one of the strategic projects</a:t>
            </a:r>
            <a:r>
              <a:rPr lang="pl-PL" b="1" dirty="0"/>
              <a:t> in the </a:t>
            </a:r>
            <a:r>
              <a:rPr lang="pl-PL" b="1" dirty="0" err="1"/>
              <a:t>Strategy</a:t>
            </a:r>
            <a:r>
              <a:rPr lang="pl-PL" b="1" dirty="0"/>
              <a:t> of </a:t>
            </a:r>
            <a:r>
              <a:rPr lang="pl-PL" b="1" dirty="0" err="1"/>
              <a:t>Responsible</a:t>
            </a:r>
            <a:r>
              <a:rPr lang="pl-PL" b="1" dirty="0"/>
              <a:t> Development, and Plan for Silesia.</a:t>
            </a:r>
          </a:p>
          <a:p>
            <a:r>
              <a:rPr lang="pl-PL" b="1" dirty="0"/>
              <a:t>It </a:t>
            </a:r>
            <a:r>
              <a:rPr lang="pl-PL" b="1" dirty="0" err="1"/>
              <a:t>is</a:t>
            </a:r>
            <a:r>
              <a:rPr lang="pl-PL" b="1" dirty="0"/>
              <a:t> </a:t>
            </a:r>
            <a:r>
              <a:rPr lang="pl-PL" b="1" dirty="0" err="1"/>
              <a:t>about</a:t>
            </a:r>
            <a:r>
              <a:rPr lang="pl-PL" b="1" dirty="0"/>
              <a:t> the </a:t>
            </a:r>
            <a:r>
              <a:rPr lang="en-US" dirty="0"/>
              <a:t>solutions in the field of digit</a:t>
            </a:r>
            <a:r>
              <a:rPr lang="pl-PL" dirty="0" err="1"/>
              <a:t>alisation</a:t>
            </a:r>
            <a:r>
              <a:rPr lang="pl-PL" dirty="0"/>
              <a:t> and </a:t>
            </a:r>
            <a:r>
              <a:rPr lang="en-US" dirty="0"/>
              <a:t>automation of the planning, mining process with intelligent systems for monitoring threats and health </a:t>
            </a:r>
            <a:r>
              <a:rPr lang="pl-PL" dirty="0" err="1"/>
              <a:t>security</a:t>
            </a:r>
            <a:r>
              <a:rPr lang="pl-PL" dirty="0"/>
              <a:t> </a:t>
            </a:r>
            <a:r>
              <a:rPr lang="en-US" dirty="0"/>
              <a:t>of employees</a:t>
            </a:r>
            <a:r>
              <a:rPr lang="pl-PL" dirty="0"/>
              <a:t>,</a:t>
            </a:r>
          </a:p>
          <a:p>
            <a:r>
              <a:rPr lang="en-US" dirty="0"/>
              <a:t>as well as production infrastructure</a:t>
            </a:r>
            <a:r>
              <a:rPr lang="pl-PL" dirty="0"/>
              <a:t>, </a:t>
            </a:r>
            <a:r>
              <a:rPr lang="pl-PL" dirty="0" err="1"/>
              <a:t>supervision</a:t>
            </a:r>
            <a:r>
              <a:rPr lang="pl-PL" dirty="0"/>
              <a:t> </a:t>
            </a:r>
            <a:r>
              <a:rPr lang="pl-PL" dirty="0" err="1"/>
              <a:t>production</a:t>
            </a:r>
            <a:r>
              <a:rPr lang="pl-PL" dirty="0"/>
              <a:t> </a:t>
            </a:r>
            <a:r>
              <a:rPr lang="pl-PL" dirty="0" err="1"/>
              <a:t>process</a:t>
            </a:r>
            <a:r>
              <a:rPr lang="pl-PL" dirty="0"/>
              <a:t> and </a:t>
            </a:r>
            <a:r>
              <a:rPr lang="pl-PL" dirty="0" err="1"/>
              <a:t>mine’s</a:t>
            </a:r>
            <a:r>
              <a:rPr lang="pl-PL" dirty="0"/>
              <a:t> management.</a:t>
            </a:r>
            <a:endParaRPr lang="pl-PL" sz="1200" b="1" dirty="0"/>
          </a:p>
          <a:p>
            <a:r>
              <a:rPr lang="en-US" b="1" dirty="0"/>
              <a:t>Digital knowledge is becoming the foundation of the power of the global economy</a:t>
            </a:r>
            <a:r>
              <a:rPr lang="pl-PL" b="1" dirty="0"/>
              <a:t> – </a:t>
            </a:r>
            <a:r>
              <a:rPr lang="pl-PL" b="1" dirty="0" err="1"/>
              <a:t>that</a:t>
            </a:r>
            <a:r>
              <a:rPr lang="pl-PL" b="1" dirty="0"/>
              <a:t> the </a:t>
            </a:r>
            <a:r>
              <a:rPr lang="pl-PL" b="1" dirty="0" err="1"/>
              <a:t>fact</a:t>
            </a:r>
            <a:r>
              <a:rPr lang="pl-PL" b="1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14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/>
              <a:t>I would like to </a:t>
            </a:r>
            <a:r>
              <a:rPr lang="pl-PL" sz="1200" b="1" i="0" dirty="0"/>
              <a:t>show</a:t>
            </a:r>
            <a:r>
              <a:rPr lang="en-US" sz="1200" b="1" i="0" dirty="0"/>
              <a:t> some facts</a:t>
            </a:r>
            <a:r>
              <a:rPr lang="pl-PL" sz="1200" b="1" i="0" dirty="0"/>
              <a:t> </a:t>
            </a:r>
            <a:r>
              <a:rPr lang="pl-PL" sz="1200" b="1" i="0" dirty="0" err="1"/>
              <a:t>focus</a:t>
            </a:r>
            <a:r>
              <a:rPr lang="pl-PL" sz="1200" b="1" i="0" dirty="0"/>
              <a:t> on Poland..</a:t>
            </a:r>
          </a:p>
          <a:p>
            <a:r>
              <a:rPr lang="en-US" sz="1200" b="1" i="1" dirty="0"/>
              <a:t>IT sector is our export pearl</a:t>
            </a:r>
            <a:r>
              <a:rPr lang="pl-PL" sz="1200" b="1" i="1" dirty="0"/>
              <a:t>  - </a:t>
            </a:r>
            <a:r>
              <a:rPr lang="pl-PL" sz="1200" b="0" i="0" dirty="0" err="1"/>
              <a:t>said</a:t>
            </a:r>
            <a:r>
              <a:rPr lang="pl-PL" sz="1200" b="1" i="0" dirty="0"/>
              <a:t> </a:t>
            </a:r>
            <a:r>
              <a:rPr lang="pl-PL" sz="1200" b="0" i="0" dirty="0"/>
              <a:t>the </a:t>
            </a:r>
            <a:r>
              <a:rPr lang="en-US" b="0" i="0" dirty="0"/>
              <a:t>President of the National Bank of Poland (NBP), Adam </a:t>
            </a:r>
            <a:r>
              <a:rPr lang="en-US" b="0" i="0" dirty="0" err="1"/>
              <a:t>Glapiński</a:t>
            </a:r>
            <a:r>
              <a:rPr lang="en-US" b="0" i="0" dirty="0"/>
              <a:t>.</a:t>
            </a:r>
            <a:endParaRPr lang="pl-PL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Poland, the ICT sector is one of the fastest-growing sectors of the economy. He is responsible for about </a:t>
            </a:r>
            <a:r>
              <a:rPr lang="en-US" b="1" dirty="0"/>
              <a:t>8 per cent of GDP </a:t>
            </a:r>
            <a:r>
              <a:rPr lang="en-US" dirty="0"/>
              <a:t>and </a:t>
            </a:r>
            <a:r>
              <a:rPr lang="en-US" b="1" dirty="0"/>
              <a:t>one-third of employment </a:t>
            </a:r>
            <a:r>
              <a:rPr lang="en-US" dirty="0"/>
              <a:t>in the modern business services sector. The value of the </a:t>
            </a:r>
            <a:r>
              <a:rPr lang="en-US" b="1" dirty="0"/>
              <a:t>ICT market </a:t>
            </a:r>
            <a:r>
              <a:rPr lang="en-US" dirty="0"/>
              <a:t>in Poland is estimated at </a:t>
            </a:r>
            <a:r>
              <a:rPr lang="en-US" b="1" dirty="0"/>
              <a:t>PLN 42.2 billion</a:t>
            </a:r>
            <a:r>
              <a:rPr lang="en-US" dirty="0"/>
              <a:t>.</a:t>
            </a:r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Salaries</a:t>
            </a:r>
            <a:r>
              <a:rPr lang="en-US" dirty="0"/>
              <a:t> in the IT sector are more than 2 times higher than the average salary. </a:t>
            </a:r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We also see an increase in the importance of services in Poland’s economy. </a:t>
            </a:r>
            <a:r>
              <a:rPr lang="en-US" dirty="0"/>
              <a:t>The exports of IT services will be more a result of quality competition, not price or wage competition</a:t>
            </a:r>
            <a:r>
              <a:rPr lang="pl-PL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Traditionally, </a:t>
            </a:r>
            <a:r>
              <a:rPr lang="pl-PL" b="1" dirty="0"/>
              <a:t>Poland </a:t>
            </a:r>
            <a:r>
              <a:rPr lang="pl-PL" b="1" dirty="0" err="1"/>
              <a:t>is</a:t>
            </a:r>
            <a:r>
              <a:rPr lang="en-US" b="1" dirty="0"/>
              <a:t> a leader in the transport sector </a:t>
            </a:r>
            <a:r>
              <a:rPr lang="en-US" dirty="0"/>
              <a:t>- although </a:t>
            </a:r>
            <a:r>
              <a:rPr lang="en-US" b="1" dirty="0"/>
              <a:t>in 2010 </a:t>
            </a:r>
            <a:r>
              <a:rPr lang="en-US" dirty="0"/>
              <a:t>this sector accounted for almost </a:t>
            </a:r>
            <a:r>
              <a:rPr lang="en-US" b="1" dirty="0"/>
              <a:t>100 per cent </a:t>
            </a:r>
            <a:r>
              <a:rPr lang="en-US" dirty="0"/>
              <a:t>of the surplus, </a:t>
            </a:r>
            <a:r>
              <a:rPr lang="en-US" b="1" dirty="0"/>
              <a:t>currently</a:t>
            </a:r>
            <a:r>
              <a:rPr lang="en-US" dirty="0"/>
              <a:t> its share has fallen to </a:t>
            </a:r>
            <a:r>
              <a:rPr lang="en-US" b="1" dirty="0"/>
              <a:t>30 per cent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</a:t>
            </a:r>
            <a:r>
              <a:rPr lang="pl-PL" dirty="0"/>
              <a:t>trade </a:t>
            </a:r>
            <a:r>
              <a:rPr lang="en-US" dirty="0"/>
              <a:t>balance in the category "telecommunications, IT and information" has increased impressively - we had a deficit in this category</a:t>
            </a:r>
            <a:r>
              <a:rPr lang="pl-PL" dirty="0"/>
              <a:t> </a:t>
            </a:r>
            <a:r>
              <a:rPr lang="en-US" dirty="0"/>
              <a:t>eight years ago</a:t>
            </a:r>
            <a:r>
              <a:rPr lang="pl-PL" dirty="0"/>
              <a:t>.</a:t>
            </a:r>
            <a:r>
              <a:rPr lang="en-US" dirty="0"/>
              <a:t> </a:t>
            </a:r>
            <a:r>
              <a:rPr lang="pl-PL" dirty="0"/>
              <a:t>N</a:t>
            </a:r>
            <a:r>
              <a:rPr lang="en-US" dirty="0"/>
              <a:t>ow</a:t>
            </a:r>
            <a:r>
              <a:rPr lang="pl-PL" dirty="0"/>
              <a:t>, </a:t>
            </a:r>
            <a:r>
              <a:rPr lang="en-US" dirty="0"/>
              <a:t>we have a </a:t>
            </a:r>
            <a:r>
              <a:rPr lang="en-US" b="1" dirty="0">
                <a:solidFill>
                  <a:srgbClr val="FF0000"/>
                </a:solidFill>
              </a:rPr>
              <a:t>surplus of PLN 8.7 billion</a:t>
            </a:r>
            <a:r>
              <a:rPr lang="en-US" dirty="0"/>
              <a:t>, which was mainly due to IT services (up to PLN 8 billion). As a result, we jumped in the European ranking from the third ten to the </a:t>
            </a:r>
            <a:r>
              <a:rPr lang="en-US" b="1" dirty="0"/>
              <a:t>fifth position</a:t>
            </a:r>
            <a:r>
              <a:rPr lang="en-US" dirty="0"/>
              <a:t>.</a:t>
            </a:r>
          </a:p>
          <a:p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064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pl-PL" dirty="0">
                <a:solidFill>
                  <a:schemeClr val="bg1"/>
                </a:solidFill>
              </a:rPr>
              <a:t>T</a:t>
            </a:r>
            <a:r>
              <a:rPr lang="en-US" dirty="0" err="1">
                <a:solidFill>
                  <a:schemeClr val="bg1"/>
                </a:solidFill>
              </a:rPr>
              <a:t>ube</a:t>
            </a:r>
            <a:r>
              <a:rPr lang="en-US" dirty="0">
                <a:solidFill>
                  <a:schemeClr val="bg1"/>
                </a:solidFill>
              </a:rPr>
              <a:t> film prepared by the Mining Publisher </a:t>
            </a:r>
            <a:r>
              <a:rPr lang="pl-PL" dirty="0">
                <a:solidFill>
                  <a:schemeClr val="bg1"/>
                </a:solidFill>
              </a:rPr>
              <a:t>(nettg.pl) </a:t>
            </a:r>
            <a:r>
              <a:rPr lang="en-US" dirty="0">
                <a:solidFill>
                  <a:schemeClr val="bg1"/>
                </a:solidFill>
              </a:rPr>
              <a:t>about automation and </a:t>
            </a:r>
            <a:r>
              <a:rPr lang="en-US" dirty="0" err="1">
                <a:solidFill>
                  <a:schemeClr val="bg1"/>
                </a:solidFill>
              </a:rPr>
              <a:t>digitalisation</a:t>
            </a:r>
            <a:r>
              <a:rPr lang="en-US" dirty="0">
                <a:solidFill>
                  <a:schemeClr val="bg1"/>
                </a:solidFill>
              </a:rPr>
              <a:t> in the coal mining sector.</a:t>
            </a:r>
            <a:endParaRPr lang="pl-PL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New technologies reach hardly accessible work. </a:t>
            </a:r>
            <a:endParaRPr lang="pl-PL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Technology limits the number of employees in the place of threats to life and health</a:t>
            </a:r>
            <a:endParaRPr lang="pl-PL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schemeClr val="bg1"/>
                </a:solidFill>
              </a:rPr>
              <a:t>Source: https://youtu.be/rkSTBJ93SCQ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8674C-C230-4056-8445-AD15CFD6D665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645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your attention!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49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keep your attention on the effects of our project</a:t>
            </a:r>
            <a:r>
              <a:rPr lang="pl-PL" dirty="0"/>
              <a:t> - Kompetentny związkowiec (The </a:t>
            </a:r>
            <a:r>
              <a:rPr lang="pl-PL" dirty="0" err="1"/>
              <a:t>competent</a:t>
            </a:r>
            <a:r>
              <a:rPr lang="pl-PL" dirty="0"/>
              <a:t> trade </a:t>
            </a:r>
            <a:r>
              <a:rPr lang="pl-PL" dirty="0" err="1"/>
              <a:t>unionist</a:t>
            </a:r>
            <a:r>
              <a:rPr lang="pl-PL" dirty="0"/>
              <a:t>). </a:t>
            </a:r>
            <a:r>
              <a:rPr lang="en-US" dirty="0"/>
              <a:t>In part of the research, the project focused on 5 megatrends, and we are currently conducting training sessions to support trade unionists.</a:t>
            </a:r>
            <a:endParaRPr lang="pl-PL" dirty="0"/>
          </a:p>
          <a:p>
            <a:r>
              <a:rPr lang="en-US" dirty="0"/>
              <a:t>The research included members of social dialogue institutions, employees and trade union activists of the "KADRA" and the Trade Union Forum with:</a:t>
            </a:r>
          </a:p>
          <a:p>
            <a:r>
              <a:rPr lang="en-US" dirty="0"/>
              <a:t>• Social Dialogue Councils,</a:t>
            </a:r>
          </a:p>
          <a:p>
            <a:r>
              <a:rPr lang="en-US" dirty="0"/>
              <a:t>• Regional Social Dialogue Councils,</a:t>
            </a:r>
          </a:p>
          <a:p>
            <a:r>
              <a:rPr lang="en-US" dirty="0"/>
              <a:t>• Labor Market Council,</a:t>
            </a:r>
          </a:p>
          <a:p>
            <a:r>
              <a:rPr lang="en-US" dirty="0"/>
              <a:t>• Regional Labor Market Councils,</a:t>
            </a:r>
          </a:p>
          <a:p>
            <a:r>
              <a:rPr lang="en-US" dirty="0"/>
              <a:t>• </a:t>
            </a:r>
            <a:r>
              <a:rPr lang="en-US" dirty="0" err="1"/>
              <a:t>Poviat</a:t>
            </a:r>
            <a:r>
              <a:rPr lang="en-US" dirty="0"/>
              <a:t> Labor Market Councils,</a:t>
            </a:r>
          </a:p>
          <a:p>
            <a:r>
              <a:rPr lang="en-US" dirty="0"/>
              <a:t>• Monitoring Committees of EU </a:t>
            </a:r>
            <a:r>
              <a:rPr lang="en-US" dirty="0" err="1"/>
              <a:t>Programmes</a:t>
            </a:r>
            <a:r>
              <a:rPr lang="en-US" dirty="0"/>
              <a:t>,</a:t>
            </a:r>
          </a:p>
          <a:p>
            <a:r>
              <a:rPr lang="en-US" dirty="0"/>
              <a:t>• Tripartite Sector Committees,</a:t>
            </a:r>
          </a:p>
          <a:p>
            <a:r>
              <a:rPr lang="en-US" dirty="0"/>
              <a:t>• and employees and trade union representatives who may become active participants in social dialogue in the future.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50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 err="1"/>
              <a:t>What’s</a:t>
            </a:r>
            <a:r>
              <a:rPr lang="pl-PL" b="1" dirty="0"/>
              <a:t> </a:t>
            </a:r>
            <a:r>
              <a:rPr lang="pl-PL" b="1" dirty="0" err="1"/>
              <a:t>important</a:t>
            </a:r>
            <a:r>
              <a:rPr lang="pl-PL" b="1" dirty="0"/>
              <a:t> </a:t>
            </a:r>
            <a:r>
              <a:rPr lang="pl-PL" b="1" dirty="0" err="1"/>
              <a:t>that</a:t>
            </a:r>
            <a:r>
              <a:rPr lang="pl-PL" b="1" dirty="0"/>
              <a:t> Kadra </a:t>
            </a:r>
            <a:r>
              <a:rPr lang="pl-PL" b="1" dirty="0" err="1"/>
              <a:t>project</a:t>
            </a:r>
            <a:r>
              <a:rPr lang="pl-PL" b="1" dirty="0"/>
              <a:t> </a:t>
            </a:r>
            <a:r>
              <a:rPr lang="pl-PL" b="1" dirty="0" err="1"/>
              <a:t>has</a:t>
            </a:r>
            <a:r>
              <a:rPr lang="en-US" b="1" dirty="0"/>
              <a:t> prepared using available IT tools</a:t>
            </a:r>
            <a:r>
              <a:rPr lang="pl-PL" b="1" dirty="0"/>
              <a:t> in </a:t>
            </a:r>
            <a:r>
              <a:rPr lang="pl-PL" b="1" dirty="0" err="1"/>
              <a:t>all</a:t>
            </a:r>
            <a:r>
              <a:rPr lang="pl-PL" b="1" dirty="0"/>
              <a:t> </a:t>
            </a:r>
            <a:r>
              <a:rPr lang="pl-PL" b="1" dirty="0" err="1"/>
              <a:t>steps</a:t>
            </a:r>
            <a:r>
              <a:rPr lang="pl-PL" b="1" dirty="0"/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We </a:t>
            </a:r>
            <a:r>
              <a:rPr lang="pl-PL" b="1" dirty="0" err="1"/>
              <a:t>used</a:t>
            </a:r>
            <a:r>
              <a:rPr lang="pl-PL" b="1" dirty="0"/>
              <a:t> IT </a:t>
            </a:r>
            <a:r>
              <a:rPr lang="pl-PL" b="1" dirty="0" err="1"/>
              <a:t>tools</a:t>
            </a:r>
            <a:r>
              <a:rPr lang="pl-PL" b="1" dirty="0"/>
              <a:t> to</a:t>
            </a:r>
            <a:r>
              <a:rPr lang="en-US" b="1" dirty="0"/>
              <a:t> develop</a:t>
            </a:r>
            <a:r>
              <a:rPr lang="pl-PL" b="1" dirty="0"/>
              <a:t> </a:t>
            </a:r>
            <a:r>
              <a:rPr lang="en-US" b="1" dirty="0"/>
              <a:t>surveys, </a:t>
            </a:r>
            <a:r>
              <a:rPr lang="en-US" b="1" dirty="0" err="1"/>
              <a:t>distri</a:t>
            </a:r>
            <a:r>
              <a:rPr lang="pl-PL" b="1" dirty="0" err="1"/>
              <a:t>bute</a:t>
            </a:r>
            <a:r>
              <a:rPr lang="pl-PL" b="1" dirty="0"/>
              <a:t> </a:t>
            </a:r>
            <a:r>
              <a:rPr lang="en-US" b="1" dirty="0"/>
              <a:t>information and questions, as well as</a:t>
            </a:r>
            <a:r>
              <a:rPr lang="pl-PL" b="1" dirty="0"/>
              <a:t> to </a:t>
            </a:r>
            <a:r>
              <a:rPr lang="pl-PL" b="1" dirty="0" err="1"/>
              <a:t>get</a:t>
            </a:r>
            <a:r>
              <a:rPr lang="pl-PL" b="1" dirty="0"/>
              <a:t> the </a:t>
            </a:r>
            <a:r>
              <a:rPr lang="en-US" b="1" dirty="0"/>
              <a:t>answers </a:t>
            </a:r>
            <a:r>
              <a:rPr lang="pl-PL" b="1" dirty="0"/>
              <a:t>via</a:t>
            </a:r>
            <a:r>
              <a:rPr lang="en-US" b="1" dirty="0"/>
              <a:t> </a:t>
            </a:r>
            <a:r>
              <a:rPr lang="pl-PL" b="1" dirty="0" err="1"/>
              <a:t>REPs</a:t>
            </a:r>
            <a:r>
              <a:rPr lang="pl-PL" b="1" dirty="0"/>
              <a:t> </a:t>
            </a:r>
            <a:r>
              <a:rPr lang="en-US" b="1" dirty="0"/>
              <a:t>smartphone or computer</a:t>
            </a:r>
            <a:r>
              <a:rPr lang="pl-PL" b="1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We monitor the </a:t>
            </a:r>
            <a:r>
              <a:rPr lang="pl-PL" b="1" dirty="0" err="1"/>
              <a:t>situation</a:t>
            </a:r>
            <a:r>
              <a:rPr lang="pl-PL" b="1" dirty="0"/>
              <a:t> and </a:t>
            </a:r>
            <a:r>
              <a:rPr lang="pl-PL" b="1" dirty="0" err="1"/>
              <a:t>opinions</a:t>
            </a:r>
            <a:r>
              <a:rPr lang="pl-PL" b="1" dirty="0"/>
              <a:t>. It suport the </a:t>
            </a:r>
            <a:r>
              <a:rPr lang="pl-PL" b="1" dirty="0" err="1"/>
              <a:t>unions</a:t>
            </a:r>
            <a:r>
              <a:rPr lang="pl-PL" b="1" dirty="0"/>
              <a:t> </a:t>
            </a:r>
            <a:r>
              <a:rPr lang="pl-PL" b="1" dirty="0" err="1"/>
              <a:t>e.g</a:t>
            </a:r>
            <a:r>
              <a:rPr lang="pl-PL" b="1" dirty="0"/>
              <a:t>. to </a:t>
            </a:r>
            <a:r>
              <a:rPr lang="pl-PL" b="1" dirty="0" err="1"/>
              <a:t>prepare</a:t>
            </a:r>
            <a:r>
              <a:rPr lang="pl-PL" b="1" dirty="0"/>
              <a:t> </a:t>
            </a:r>
            <a:r>
              <a:rPr lang="pl-PL" b="1" dirty="0" err="1"/>
              <a:t>statements</a:t>
            </a:r>
            <a:r>
              <a:rPr lang="pl-PL" b="1" dirty="0"/>
              <a:t>, </a:t>
            </a:r>
            <a:r>
              <a:rPr lang="pl-PL" b="1" dirty="0" err="1"/>
              <a:t>consultations</a:t>
            </a:r>
            <a:r>
              <a:rPr lang="pl-PL" b="1" dirty="0"/>
              <a:t> and </a:t>
            </a:r>
            <a:r>
              <a:rPr lang="pl-PL" b="1" dirty="0" err="1"/>
              <a:t>other</a:t>
            </a:r>
            <a:r>
              <a:rPr lang="pl-PL" b="1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We </a:t>
            </a:r>
            <a:r>
              <a:rPr lang="pl-PL" b="1" dirty="0" err="1"/>
              <a:t>know</a:t>
            </a:r>
            <a:r>
              <a:rPr lang="pl-PL" b="1" dirty="0"/>
              <a:t> much </a:t>
            </a:r>
            <a:r>
              <a:rPr lang="pl-PL" b="1" dirty="0" err="1"/>
              <a:t>more</a:t>
            </a:r>
            <a:r>
              <a:rPr lang="pl-PL" b="1" dirty="0"/>
              <a:t> </a:t>
            </a:r>
            <a:r>
              <a:rPr lang="pl-PL" b="1" dirty="0" err="1"/>
              <a:t>about</a:t>
            </a:r>
            <a:r>
              <a:rPr lang="pl-PL" b="1" dirty="0"/>
              <a:t> the </a:t>
            </a:r>
            <a:r>
              <a:rPr lang="pl-PL" b="1" dirty="0" err="1"/>
              <a:t>impact</a:t>
            </a:r>
            <a:r>
              <a:rPr lang="pl-PL" b="1" dirty="0"/>
              <a:t> of </a:t>
            </a:r>
            <a:r>
              <a:rPr lang="pl-PL" b="1" dirty="0" err="1"/>
              <a:t>digitlisation</a:t>
            </a:r>
            <a:r>
              <a:rPr lang="pl-PL" b="1" dirty="0"/>
              <a:t> and </a:t>
            </a:r>
            <a:r>
              <a:rPr lang="pl-PL" b="1" dirty="0" err="1"/>
              <a:t>megatrends</a:t>
            </a:r>
            <a:r>
              <a:rPr lang="pl-PL" b="1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We </a:t>
            </a:r>
            <a:r>
              <a:rPr lang="pl-PL" b="1" dirty="0" err="1"/>
              <a:t>prepare</a:t>
            </a:r>
            <a:r>
              <a:rPr lang="pl-PL" b="1" dirty="0"/>
              <a:t> a small platform for </a:t>
            </a:r>
            <a:r>
              <a:rPr lang="pl-PL" b="1" dirty="0" err="1"/>
              <a:t>debate</a:t>
            </a:r>
            <a:r>
              <a:rPr lang="pl-PL" b="1" dirty="0"/>
              <a:t> </a:t>
            </a:r>
            <a:r>
              <a:rPr lang="pl-PL" b="1" dirty="0" err="1"/>
              <a:t>between</a:t>
            </a:r>
            <a:r>
              <a:rPr lang="pl-PL" b="1" dirty="0"/>
              <a:t> </a:t>
            </a:r>
            <a:r>
              <a:rPr lang="pl-PL" b="1" dirty="0" err="1"/>
              <a:t>colleagues</a:t>
            </a:r>
            <a:r>
              <a:rPr lang="pl-PL" b="1" dirty="0"/>
              <a:t>. 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CAWI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Assisted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Interview.</a:t>
            </a:r>
          </a:p>
          <a:p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FGI Focus </a:t>
            </a:r>
            <a:r>
              <a:rPr lang="pl-P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pl-P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Interview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8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We do t</a:t>
            </a:r>
            <a:r>
              <a:rPr lang="en-US" b="1" dirty="0"/>
              <a:t>he assessment of the impact of the automation of production on the domestic </a:t>
            </a:r>
            <a:r>
              <a:rPr lang="en-US" b="1" dirty="0" err="1"/>
              <a:t>labour</a:t>
            </a:r>
            <a:r>
              <a:rPr lang="en-US" b="1" dirty="0"/>
              <a:t> market</a:t>
            </a:r>
            <a:endParaRPr lang="pl-PL" b="1" dirty="0"/>
          </a:p>
          <a:p>
            <a:r>
              <a:rPr lang="pl-PL" dirty="0"/>
              <a:t>The </a:t>
            </a:r>
            <a:r>
              <a:rPr lang="pl-PL" dirty="0" err="1"/>
              <a:t>impact</a:t>
            </a:r>
            <a:r>
              <a:rPr lang="pl-PL" dirty="0"/>
              <a:t> of automation was the </a:t>
            </a:r>
            <a:r>
              <a:rPr lang="pl-PL" dirty="0" err="1"/>
              <a:t>opportunity</a:t>
            </a:r>
            <a:r>
              <a:rPr lang="pl-PL" dirty="0"/>
              <a:t> for 80% of trade </a:t>
            </a:r>
            <a:r>
              <a:rPr lang="pl-PL" dirty="0" err="1"/>
              <a:t>unions</a:t>
            </a:r>
            <a:r>
              <a:rPr lang="pl-PL" dirty="0"/>
              <a:t> </a:t>
            </a:r>
            <a:r>
              <a:rPr lang="pl-PL" dirty="0" err="1"/>
              <a:t>REPs</a:t>
            </a:r>
            <a:r>
              <a:rPr lang="pl-PL" dirty="0"/>
              <a:t>.</a:t>
            </a:r>
          </a:p>
          <a:p>
            <a:r>
              <a:rPr lang="pl-PL" dirty="0" err="1"/>
              <a:t>Only</a:t>
            </a:r>
            <a:r>
              <a:rPr lang="pl-PL" dirty="0"/>
              <a:t> for 14% </a:t>
            </a:r>
            <a:r>
              <a:rPr lang="pl-PL" dirty="0" err="1"/>
              <a:t>REPs</a:t>
            </a:r>
            <a:r>
              <a:rPr lang="pl-PL" dirty="0"/>
              <a:t> </a:t>
            </a:r>
            <a:r>
              <a:rPr lang="pl-PL" dirty="0" err="1"/>
              <a:t>found</a:t>
            </a:r>
            <a:r>
              <a:rPr lang="pl-PL" dirty="0"/>
              <a:t> the barier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labour</a:t>
            </a:r>
            <a:r>
              <a:rPr lang="pl-PL" dirty="0"/>
              <a:t> market. </a:t>
            </a:r>
          </a:p>
          <a:p>
            <a:r>
              <a:rPr lang="pl-PL" dirty="0"/>
              <a:t>6% </a:t>
            </a:r>
            <a:r>
              <a:rPr lang="pl-PL" dirty="0" err="1"/>
              <a:t>had</a:t>
            </a:r>
            <a:r>
              <a:rPr lang="pl-PL" dirty="0"/>
              <a:t> no </a:t>
            </a:r>
            <a:r>
              <a:rPr lang="pl-PL" dirty="0" err="1"/>
              <a:t>opinion</a:t>
            </a:r>
            <a:r>
              <a:rPr lang="pl-PL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Due to the automation of the national economy, trade unions and social dialogue bodies should work to use this process for economic growth in the country and local communities, </a:t>
            </a:r>
            <a:r>
              <a:rPr lang="en-US" b="1" dirty="0" err="1"/>
              <a:t>favouring</a:t>
            </a:r>
            <a:r>
              <a:rPr lang="en-US" b="1" dirty="0"/>
              <a:t> social inclusion and strengthening the human feeling of </a:t>
            </a:r>
            <a:r>
              <a:rPr lang="pl-PL" b="1" dirty="0"/>
              <a:t>the </a:t>
            </a:r>
            <a:r>
              <a:rPr lang="en-US" b="1" dirty="0"/>
              <a:t>fullness life.</a:t>
            </a:r>
            <a:endParaRPr lang="pl-PL" b="1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524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In the Trade </a:t>
            </a:r>
            <a:r>
              <a:rPr lang="pl-PL" b="1" dirty="0" err="1"/>
              <a:t>Unions</a:t>
            </a:r>
            <a:r>
              <a:rPr lang="pl-PL" b="1" dirty="0"/>
              <a:t> </a:t>
            </a:r>
            <a:r>
              <a:rPr lang="pl-PL" b="1" dirty="0" err="1"/>
              <a:t>opinions</a:t>
            </a:r>
            <a:r>
              <a:rPr lang="pl-PL" b="1" dirty="0"/>
              <a:t> of 59% of trade </a:t>
            </a:r>
            <a:r>
              <a:rPr lang="pl-PL" b="1" dirty="0" err="1"/>
              <a:t>unionist</a:t>
            </a:r>
            <a:r>
              <a:rPr lang="pl-PL" b="1" dirty="0"/>
              <a:t>, t</a:t>
            </a:r>
            <a:r>
              <a:rPr lang="en-US" b="1" dirty="0"/>
              <a:t>he automation will determine the process of positive changes in the </a:t>
            </a:r>
            <a:r>
              <a:rPr lang="en-US" b="1" dirty="0" err="1"/>
              <a:t>labour</a:t>
            </a:r>
            <a:r>
              <a:rPr lang="en-US" b="1" dirty="0"/>
              <a:t> market, focusing on the creation of new and better-paid jobs.</a:t>
            </a:r>
            <a:endParaRPr lang="pl-PL" b="1" dirty="0"/>
          </a:p>
          <a:p>
            <a:r>
              <a:rPr lang="pl-PL" b="1" dirty="0" err="1"/>
              <a:t>Only</a:t>
            </a:r>
            <a:r>
              <a:rPr lang="pl-PL" b="1" dirty="0"/>
              <a:t> 32% of </a:t>
            </a:r>
            <a:r>
              <a:rPr lang="pl-PL" b="1" dirty="0" err="1"/>
              <a:t>unionit</a:t>
            </a:r>
            <a:r>
              <a:rPr lang="pl-PL" b="1" dirty="0"/>
              <a:t> </a:t>
            </a:r>
            <a:r>
              <a:rPr lang="pl-PL" b="1" dirty="0" err="1"/>
              <a:t>see</a:t>
            </a:r>
            <a:r>
              <a:rPr lang="pl-PL" b="1" dirty="0"/>
              <a:t> the </a:t>
            </a:r>
            <a:r>
              <a:rPr lang="pl-PL" b="1" dirty="0" err="1"/>
              <a:t>potencial</a:t>
            </a:r>
            <a:r>
              <a:rPr lang="pl-PL" b="1" dirty="0"/>
              <a:t> of </a:t>
            </a:r>
            <a:r>
              <a:rPr lang="pl-PL" b="1" dirty="0" err="1"/>
              <a:t>increasing</a:t>
            </a:r>
            <a:r>
              <a:rPr lang="pl-PL" b="1" dirty="0"/>
              <a:t>  </a:t>
            </a:r>
            <a:r>
              <a:rPr lang="pl-PL" b="1" dirty="0" err="1"/>
              <a:t>unemployment</a:t>
            </a:r>
            <a:r>
              <a:rPr lang="pl-PL" b="1" dirty="0"/>
              <a:t>, as the </a:t>
            </a:r>
            <a:r>
              <a:rPr lang="pl-PL" b="1" dirty="0" err="1"/>
              <a:t>effect</a:t>
            </a:r>
            <a:r>
              <a:rPr lang="pl-PL" b="1" dirty="0"/>
              <a:t> of automation.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057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We had the question for the threaten of jobs losses as the effect of automation.</a:t>
            </a:r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60% of </a:t>
            </a:r>
            <a:r>
              <a:rPr lang="pl-PL" b="1" dirty="0" err="1"/>
              <a:t>unionist</a:t>
            </a:r>
            <a:r>
              <a:rPr lang="pl-PL" b="1" dirty="0"/>
              <a:t> </a:t>
            </a:r>
            <a:r>
              <a:rPr lang="pl-PL" b="1" dirty="0" err="1"/>
              <a:t>said</a:t>
            </a:r>
            <a:r>
              <a:rPr lang="pl-PL" b="1" dirty="0"/>
              <a:t> </a:t>
            </a:r>
            <a:r>
              <a:rPr lang="pl-PL" b="1" dirty="0" err="1"/>
              <a:t>that</a:t>
            </a:r>
            <a:r>
              <a:rPr lang="pl-PL" b="1" dirty="0"/>
              <a:t> automation </a:t>
            </a:r>
            <a:r>
              <a:rPr lang="pl-PL" b="1" dirty="0" err="1"/>
              <a:t>risk</a:t>
            </a:r>
            <a:r>
              <a:rPr lang="pl-PL" b="1" dirty="0"/>
              <a:t> of </a:t>
            </a:r>
            <a:r>
              <a:rPr lang="pl-PL" b="1" dirty="0" err="1"/>
              <a:t>losing</a:t>
            </a:r>
            <a:r>
              <a:rPr lang="pl-PL" b="1" dirty="0"/>
              <a:t> </a:t>
            </a:r>
            <a:r>
              <a:rPr lang="pl-PL" b="1" dirty="0" err="1"/>
              <a:t>jobs</a:t>
            </a:r>
            <a:r>
              <a:rPr lang="pl-PL" b="1" dirty="0"/>
              <a:t> </a:t>
            </a:r>
            <a:r>
              <a:rPr lang="pl-PL" b="1" dirty="0" err="1"/>
              <a:t>only</a:t>
            </a:r>
            <a:r>
              <a:rPr lang="pl-PL" b="1" dirty="0"/>
              <a:t> for </a:t>
            </a:r>
            <a:r>
              <a:rPr lang="pl-PL" b="1" dirty="0" err="1"/>
              <a:t>low-skilled</a:t>
            </a:r>
            <a:r>
              <a:rPr lang="pl-PL" b="1" dirty="0"/>
              <a:t> </a:t>
            </a:r>
            <a:r>
              <a:rPr lang="pl-PL" b="1" dirty="0" err="1"/>
              <a:t>employees</a:t>
            </a:r>
            <a:r>
              <a:rPr lang="pl-PL" b="1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/>
              <a:t>34% of </a:t>
            </a:r>
            <a:r>
              <a:rPr lang="pl-PL" b="1" dirty="0" err="1"/>
              <a:t>unionist</a:t>
            </a:r>
            <a:r>
              <a:rPr lang="pl-PL" b="1" dirty="0"/>
              <a:t> </a:t>
            </a:r>
            <a:r>
              <a:rPr lang="pl-PL" b="1" dirty="0" err="1"/>
              <a:t>said</a:t>
            </a:r>
            <a:r>
              <a:rPr lang="pl-PL" b="1" dirty="0"/>
              <a:t> </a:t>
            </a:r>
            <a:r>
              <a:rPr lang="pl-PL" b="1" dirty="0" err="1"/>
              <a:t>that</a:t>
            </a:r>
            <a:r>
              <a:rPr lang="pl-PL" b="1" dirty="0"/>
              <a:t> automation </a:t>
            </a:r>
            <a:r>
              <a:rPr lang="pl-PL" b="1" dirty="0" err="1"/>
              <a:t>risk</a:t>
            </a:r>
            <a:r>
              <a:rPr lang="pl-PL" b="1" dirty="0"/>
              <a:t> of </a:t>
            </a:r>
            <a:r>
              <a:rPr lang="pl-PL" b="1" dirty="0" err="1"/>
              <a:t>losing</a:t>
            </a:r>
            <a:r>
              <a:rPr lang="pl-PL" b="1" dirty="0"/>
              <a:t> </a:t>
            </a:r>
            <a:r>
              <a:rPr lang="pl-PL" b="1" dirty="0" err="1"/>
              <a:t>jobs</a:t>
            </a:r>
            <a:r>
              <a:rPr lang="pl-PL" b="1" dirty="0"/>
              <a:t> </a:t>
            </a:r>
            <a:r>
              <a:rPr lang="pl-PL" b="1" dirty="0" err="1"/>
              <a:t>concern</a:t>
            </a:r>
            <a:r>
              <a:rPr lang="pl-PL" b="1" dirty="0"/>
              <a:t> </a:t>
            </a:r>
            <a:r>
              <a:rPr lang="pl-PL" b="1" dirty="0" err="1"/>
              <a:t>highly</a:t>
            </a:r>
            <a:r>
              <a:rPr lang="pl-PL" b="1" dirty="0"/>
              <a:t> </a:t>
            </a:r>
            <a:r>
              <a:rPr lang="pl-PL" b="1" dirty="0" err="1"/>
              <a:t>qualified</a:t>
            </a:r>
            <a:r>
              <a:rPr lang="pl-PL" b="1" dirty="0"/>
              <a:t> </a:t>
            </a:r>
            <a:r>
              <a:rPr lang="pl-PL" b="1" dirty="0" err="1"/>
              <a:t>employees</a:t>
            </a:r>
            <a:r>
              <a:rPr lang="pl-PL" b="1" dirty="0"/>
              <a:t>, </a:t>
            </a:r>
            <a:r>
              <a:rPr lang="pl-PL" b="1" dirty="0" err="1"/>
              <a:t>too</a:t>
            </a:r>
            <a:r>
              <a:rPr lang="pl-PL" b="1" dirty="0"/>
              <a:t>.</a:t>
            </a: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We tried to find also the recommendation due to risk of automation.</a:t>
            </a:r>
            <a:endParaRPr lang="pl-PL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 urgent challenge is the inclusion of trade unions and the social dialogue bodies in all work and activities </a:t>
            </a:r>
            <a:r>
              <a:rPr lang="pl-PL" b="1" dirty="0"/>
              <a:t>to </a:t>
            </a:r>
            <a:r>
              <a:rPr lang="en-US" b="1" dirty="0" err="1"/>
              <a:t>minimiz</a:t>
            </a:r>
            <a:r>
              <a:rPr lang="pl-PL" b="1" dirty="0"/>
              <a:t>e</a:t>
            </a:r>
            <a:r>
              <a:rPr lang="en-US" b="1" dirty="0"/>
              <a:t> the fear</a:t>
            </a:r>
            <a:r>
              <a:rPr lang="pl-PL" b="1" dirty="0"/>
              <a:t>. </a:t>
            </a: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507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KADRA </a:t>
            </a:r>
            <a:r>
              <a:rPr lang="pl-PL" b="1" dirty="0" err="1"/>
              <a:t>survey</a:t>
            </a:r>
            <a:r>
              <a:rPr lang="pl-PL" b="1" dirty="0"/>
              <a:t> </a:t>
            </a:r>
            <a:r>
              <a:rPr lang="pl-PL" b="1" dirty="0" err="1"/>
              <a:t>confirms</a:t>
            </a:r>
            <a:r>
              <a:rPr lang="pl-PL" b="1" dirty="0"/>
              <a:t> </a:t>
            </a:r>
            <a:r>
              <a:rPr lang="pl-PL" b="1" dirty="0" err="1"/>
              <a:t>that</a:t>
            </a:r>
            <a:r>
              <a:rPr lang="pl-PL" b="1" dirty="0"/>
              <a:t> 62% of </a:t>
            </a:r>
            <a:r>
              <a:rPr lang="pl-PL" b="1" dirty="0" err="1"/>
              <a:t>unionist</a:t>
            </a:r>
            <a:r>
              <a:rPr lang="pl-PL" b="1" dirty="0"/>
              <a:t> </a:t>
            </a:r>
            <a:r>
              <a:rPr lang="pl-PL" b="1" dirty="0" err="1"/>
              <a:t>consider</a:t>
            </a:r>
            <a:r>
              <a:rPr lang="pl-PL" b="1" dirty="0"/>
              <a:t> the </a:t>
            </a:r>
            <a:r>
              <a:rPr lang="pl-PL" b="1" dirty="0" err="1"/>
              <a:t>occurrence</a:t>
            </a:r>
            <a:r>
              <a:rPr lang="pl-PL" b="1" dirty="0"/>
              <a:t> of the </a:t>
            </a:r>
            <a:r>
              <a:rPr lang="pl-PL" b="1" dirty="0" err="1"/>
              <a:t>allocation</a:t>
            </a:r>
            <a:r>
              <a:rPr lang="pl-PL" b="1" dirty="0"/>
              <a:t> </a:t>
            </a:r>
            <a:r>
              <a:rPr lang="pl-PL" b="1" dirty="0" err="1"/>
              <a:t>process</a:t>
            </a:r>
            <a:r>
              <a:rPr lang="pl-PL" b="1" dirty="0"/>
              <a:t> in the </a:t>
            </a:r>
            <a:r>
              <a:rPr lang="pl-PL" b="1" dirty="0" err="1"/>
              <a:t>workplaces</a:t>
            </a:r>
            <a:r>
              <a:rPr lang="pl-PL" b="1" dirty="0"/>
              <a:t>. 31% </a:t>
            </a:r>
            <a:r>
              <a:rPr lang="pl-PL" b="1" dirty="0" err="1"/>
              <a:t>fears</a:t>
            </a:r>
            <a:r>
              <a:rPr lang="pl-PL" b="1" dirty="0"/>
              <a:t> the </a:t>
            </a:r>
            <a:r>
              <a:rPr lang="pl-PL" b="1" dirty="0" err="1"/>
              <a:t>loss</a:t>
            </a:r>
            <a:r>
              <a:rPr lang="pl-PL" b="1" dirty="0"/>
              <a:t> of </a:t>
            </a:r>
            <a:r>
              <a:rPr lang="pl-PL" b="1" dirty="0" err="1"/>
              <a:t>employment</a:t>
            </a:r>
            <a:r>
              <a:rPr lang="pl-PL" b="1" dirty="0"/>
              <a:t>, as the </a:t>
            </a:r>
            <a:r>
              <a:rPr lang="pl-PL" b="1" dirty="0" err="1"/>
              <a:t>impact</a:t>
            </a:r>
            <a:r>
              <a:rPr lang="pl-PL" b="1" dirty="0"/>
              <a:t> of automation.</a:t>
            </a:r>
          </a:p>
          <a:p>
            <a:r>
              <a:rPr lang="en-US" b="1" dirty="0"/>
              <a:t>What accompanies automation is the constant struggle with the processes of marginalization, differentiation and </a:t>
            </a:r>
            <a:r>
              <a:rPr lang="pl-PL" b="1" dirty="0" err="1"/>
              <a:t>social</a:t>
            </a:r>
            <a:r>
              <a:rPr lang="pl-PL" b="1" dirty="0"/>
              <a:t> </a:t>
            </a:r>
            <a:r>
              <a:rPr lang="en-US" b="1" dirty="0"/>
              <a:t>exclusion.</a:t>
            </a:r>
            <a:r>
              <a:rPr lang="pl-PL" b="1" dirty="0"/>
              <a:t> </a:t>
            </a:r>
            <a:r>
              <a:rPr lang="en-US" b="1" dirty="0"/>
              <a:t>Trade unions must be involved in monitoring and forecasting the effects of automation in the enterprise</a:t>
            </a:r>
            <a:r>
              <a:rPr lang="pl-PL" b="1" dirty="0"/>
              <a:t> </a:t>
            </a:r>
            <a:r>
              <a:rPr lang="pl-PL" b="1" dirty="0" err="1"/>
              <a:t>level</a:t>
            </a:r>
            <a:r>
              <a:rPr lang="en-US" b="1" dirty="0"/>
              <a:t>.</a:t>
            </a:r>
            <a:endParaRPr lang="pl-PL" b="1" dirty="0"/>
          </a:p>
          <a:p>
            <a:r>
              <a:rPr lang="en-US" b="1" dirty="0"/>
              <a:t>Trade unionists must be ready to develop proposals and solutions in the area of employees' changing tasks, </a:t>
            </a:r>
            <a:r>
              <a:rPr lang="pl-PL" b="1" dirty="0"/>
              <a:t>the </a:t>
            </a:r>
            <a:r>
              <a:rPr lang="en-US" b="1" dirty="0"/>
              <a:t>roles and professional activities as a result of automation</a:t>
            </a:r>
            <a:endParaRPr lang="pl-PL" b="1" dirty="0"/>
          </a:p>
          <a:p>
            <a:r>
              <a:rPr lang="en-US" b="1" dirty="0"/>
              <a:t>Trade unions and</a:t>
            </a:r>
            <a:r>
              <a:rPr lang="pl-PL" b="1" dirty="0"/>
              <a:t> </a:t>
            </a:r>
            <a:r>
              <a:rPr lang="en-US" b="1" dirty="0"/>
              <a:t>social dialogue </a:t>
            </a:r>
            <a:r>
              <a:rPr lang="pl-PL" b="1" dirty="0" err="1"/>
              <a:t>bodies</a:t>
            </a:r>
            <a:r>
              <a:rPr lang="pl-PL" b="1" dirty="0"/>
              <a:t> </a:t>
            </a:r>
            <a:r>
              <a:rPr lang="en-US" b="1" dirty="0"/>
              <a:t>should seriously consider the need to build solutions that protect employees </a:t>
            </a:r>
            <a:r>
              <a:rPr lang="pl-PL" b="1" dirty="0"/>
              <a:t>and </a:t>
            </a:r>
            <a:r>
              <a:rPr lang="en-US" b="1" dirty="0"/>
              <a:t>unique qualifications and competences, which will be replaced by automation</a:t>
            </a:r>
            <a:r>
              <a:rPr lang="pl-PL" b="1" dirty="0"/>
              <a:t>. </a:t>
            </a:r>
          </a:p>
          <a:p>
            <a:r>
              <a:rPr lang="en-US" b="1" dirty="0"/>
              <a:t>Trade unions must be involved in building the conditions of transformation caused by automation</a:t>
            </a:r>
            <a:r>
              <a:rPr lang="pl-PL" b="1" dirty="0"/>
              <a:t>. G</a:t>
            </a:r>
            <a:r>
              <a:rPr lang="en-US" b="1" dirty="0" err="1"/>
              <a:t>ood</a:t>
            </a:r>
            <a:r>
              <a:rPr lang="en-US" b="1" dirty="0"/>
              <a:t> climate in the workplace, a </a:t>
            </a:r>
            <a:r>
              <a:rPr lang="en-US" b="1" dirty="0" err="1"/>
              <a:t>favourable</a:t>
            </a:r>
            <a:r>
              <a:rPr lang="en-US" b="1" dirty="0"/>
              <a:t> for employees and their families</a:t>
            </a:r>
            <a:r>
              <a:rPr lang="pl-PL" b="1" dirty="0"/>
              <a:t> – </a:t>
            </a:r>
            <a:r>
              <a:rPr lang="pl-PL" b="1" dirty="0" err="1"/>
              <a:t>it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</a:t>
            </a:r>
            <a:r>
              <a:rPr lang="pl-PL" b="1" dirty="0" err="1"/>
              <a:t>important</a:t>
            </a:r>
            <a:r>
              <a:rPr lang="pl-PL" b="1" dirty="0"/>
              <a:t> for </a:t>
            </a:r>
            <a:r>
              <a:rPr lang="pl-PL" b="1" dirty="0" err="1"/>
              <a:t>unions</a:t>
            </a:r>
            <a:r>
              <a:rPr lang="pl-PL" b="1" dirty="0"/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331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Digital future. This the real change. All will be connected and we can't it dump and disconnected for a long time. Now is wired and intelligent. Cars, cities, plants, ports, farms, mines</a:t>
            </a:r>
            <a:r>
              <a:rPr lang="pl-PL" dirty="0"/>
              <a:t>, </a:t>
            </a:r>
            <a:r>
              <a:rPr lang="pl-PL" dirty="0" err="1"/>
              <a:t>steelworks</a:t>
            </a:r>
            <a:r>
              <a:rPr lang="en-US" dirty="0"/>
              <a:t> and our bodies will be wired with sensors and will tack to each other. It will be like a storm of change, </a:t>
            </a:r>
            <a:r>
              <a:rPr lang="en-US" b="1" dirty="0"/>
              <a:t>creating also new workplaces and forms of work.</a:t>
            </a:r>
          </a:p>
          <a:p>
            <a:r>
              <a:rPr lang="en-US" dirty="0"/>
              <a:t>Big data</a:t>
            </a:r>
            <a:r>
              <a:rPr lang="pl-PL" dirty="0"/>
              <a:t>.  </a:t>
            </a:r>
            <a:r>
              <a:rPr lang="en-US" dirty="0"/>
              <a:t>The internet of things</a:t>
            </a:r>
            <a:r>
              <a:rPr lang="pl-PL" dirty="0"/>
              <a:t>.   </a:t>
            </a:r>
            <a:r>
              <a:rPr lang="en-US" dirty="0"/>
              <a:t>Artificial intelligence and deep learning which feels robotics.</a:t>
            </a:r>
          </a:p>
          <a:p>
            <a:r>
              <a:rPr lang="en-US" dirty="0"/>
              <a:t>Anything that cannot be digitized or automated will extremely valuable. Machines are very good simulating but not at being.</a:t>
            </a:r>
          </a:p>
          <a:p>
            <a:r>
              <a:rPr lang="en-US" dirty="0"/>
              <a:t>Robots and Software do our jobs, but this will allow us to focus that cannot be things automated.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9C165-CA97-4543-A908-0A1E52C6652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52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5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0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6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9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5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31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5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79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1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519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tujastrzebie.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://nettg.pl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ettg.p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kSTBJ93SCQ" TargetMode="Externa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48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4" name="Rectangle 50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3F74188-EBF7-40A6-8665-C5AE3939F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425" y="863695"/>
            <a:ext cx="4120147" cy="377999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 b="1" dirty="0">
                <a:solidFill>
                  <a:schemeClr val="tx1"/>
                </a:solidFill>
              </a:rPr>
              <a:t>Regional Workshop</a:t>
            </a:r>
            <a:br>
              <a:rPr lang="pl-PL" sz="2500" dirty="0">
                <a:solidFill>
                  <a:schemeClr val="tx1"/>
                </a:solidFill>
              </a:rPr>
            </a:br>
            <a:r>
              <a:rPr lang="en-GB" sz="2500" b="1" dirty="0">
                <a:solidFill>
                  <a:schemeClr val="tx1"/>
                </a:solidFill>
              </a:rPr>
              <a:t>“Social consequences of the digital</a:t>
            </a:r>
            <a:r>
              <a:rPr lang="pl-PL" sz="2500" b="1" dirty="0">
                <a:solidFill>
                  <a:schemeClr val="tx1"/>
                </a:solidFill>
              </a:rPr>
              <a:t> T</a:t>
            </a:r>
            <a:r>
              <a:rPr lang="en-GB" sz="2500" b="1" dirty="0" err="1">
                <a:solidFill>
                  <a:schemeClr val="tx1"/>
                </a:solidFill>
              </a:rPr>
              <a:t>ransformation</a:t>
            </a:r>
            <a:r>
              <a:rPr lang="en-GB" sz="2500" b="1" dirty="0">
                <a:solidFill>
                  <a:schemeClr val="tx1"/>
                </a:solidFill>
              </a:rPr>
              <a:t> </a:t>
            </a:r>
            <a:br>
              <a:rPr lang="pl-PL" sz="2500" b="1" dirty="0">
                <a:solidFill>
                  <a:schemeClr val="tx1"/>
                </a:solidFill>
              </a:rPr>
            </a:br>
            <a:r>
              <a:rPr lang="en-GB" sz="2500" b="1" dirty="0">
                <a:solidFill>
                  <a:schemeClr val="tx1"/>
                </a:solidFill>
              </a:rPr>
              <a:t>in companies:</a:t>
            </a:r>
            <a:br>
              <a:rPr lang="pl-PL" sz="2500" b="1" dirty="0">
                <a:solidFill>
                  <a:schemeClr val="tx1"/>
                </a:solidFill>
              </a:rPr>
            </a:br>
            <a:r>
              <a:rPr lang="en-GB" sz="2500" b="1" dirty="0">
                <a:solidFill>
                  <a:schemeClr val="tx1"/>
                </a:solidFill>
              </a:rPr>
              <a:t>Giving industrial </a:t>
            </a:r>
            <a:br>
              <a:rPr lang="pl-PL" sz="2500" b="1" dirty="0">
                <a:solidFill>
                  <a:schemeClr val="tx1"/>
                </a:solidFill>
              </a:rPr>
            </a:br>
            <a:r>
              <a:rPr lang="en-GB" sz="2500" b="1" dirty="0">
                <a:solidFill>
                  <a:schemeClr val="tx1"/>
                </a:solidFill>
              </a:rPr>
              <a:t>trade unions </a:t>
            </a:r>
            <a:br>
              <a:rPr lang="pl-PL" sz="2500" b="1" dirty="0">
                <a:solidFill>
                  <a:schemeClr val="tx1"/>
                </a:solidFill>
              </a:rPr>
            </a:br>
            <a:r>
              <a:rPr lang="en-GB" sz="2500" b="1" dirty="0">
                <a:solidFill>
                  <a:schemeClr val="tx1"/>
                </a:solidFill>
              </a:rPr>
              <a:t>the tools to act”</a:t>
            </a:r>
            <a:endParaRPr lang="pl-PL" sz="2500" dirty="0">
              <a:solidFill>
                <a:schemeClr val="tx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F301EC0-0224-4017-9DD8-9D2476FE7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75" y="4739780"/>
            <a:ext cx="4215397" cy="1147054"/>
          </a:xfrm>
        </p:spPr>
        <p:txBody>
          <a:bodyPr anchor="t">
            <a:normAutofit/>
          </a:bodyPr>
          <a:lstStyle/>
          <a:p>
            <a:r>
              <a:rPr lang="en-US" sz="2200" b="1" dirty="0"/>
              <a:t>Bucharest</a:t>
            </a:r>
            <a:r>
              <a:rPr lang="pl-PL" sz="2200" b="1" dirty="0"/>
              <a:t>, </a:t>
            </a:r>
            <a:r>
              <a:rPr lang="en-GB" sz="2200" b="1" dirty="0"/>
              <a:t>4 December 2019</a:t>
            </a:r>
            <a:endParaRPr lang="pl-PL" sz="2200" b="1" dirty="0"/>
          </a:p>
          <a:p>
            <a:endParaRPr lang="pl-PL" sz="2200" dirty="0"/>
          </a:p>
        </p:txBody>
      </p:sp>
      <p:sp>
        <p:nvSpPr>
          <p:cNvPr id="135" name="Rectangle 52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4" name="Obraz 43">
            <a:extLst>
              <a:ext uri="{FF2B5EF4-FFF2-40B4-BE49-F238E27FC236}">
                <a16:creationId xmlns:a16="http://schemas.microsoft.com/office/drawing/2014/main" id="{DBA0B7DA-B398-456D-AD4F-925948C65A6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33" b="-1"/>
          <a:stretch/>
        </p:blipFill>
        <p:spPr bwMode="auto">
          <a:xfrm>
            <a:off x="4654295" y="10"/>
            <a:ext cx="7537705" cy="68579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7" name="Obraz 136" descr="Obraz zawierający ciężarówka, znak&#10;&#10;Opis wygenerowany automatycznie">
            <a:extLst>
              <a:ext uri="{FF2B5EF4-FFF2-40B4-BE49-F238E27FC236}">
                <a16:creationId xmlns:a16="http://schemas.microsoft.com/office/drawing/2014/main" id="{113B72D2-8B0A-4651-A47F-BF7E4B7968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52" y="5560853"/>
            <a:ext cx="1839120" cy="1103472"/>
          </a:xfrm>
          <a:prstGeom prst="rect">
            <a:avLst/>
          </a:prstGeom>
        </p:spPr>
      </p:pic>
      <p:pic>
        <p:nvPicPr>
          <p:cNvPr id="138" name="Obraz 137">
            <a:extLst>
              <a:ext uri="{FF2B5EF4-FFF2-40B4-BE49-F238E27FC236}">
                <a16:creationId xmlns:a16="http://schemas.microsoft.com/office/drawing/2014/main" id="{81D6E7BB-33E3-420A-9F26-A7B7800AA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96" y="5621035"/>
            <a:ext cx="1004487" cy="8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69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2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6" name="Rectangle 14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16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8" name="Rectangle 18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9" name="Rectangle 20">
            <a:extLst>
              <a:ext uri="{FF2B5EF4-FFF2-40B4-BE49-F238E27FC236}">
                <a16:creationId xmlns:a16="http://schemas.microsoft.com/office/drawing/2014/main" id="{5DE89279-F0C3-4EA5-8A23-1833FA09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22">
            <a:extLst>
              <a:ext uri="{FF2B5EF4-FFF2-40B4-BE49-F238E27FC236}">
                <a16:creationId xmlns:a16="http://schemas.microsoft.com/office/drawing/2014/main" id="{6165F00E-FB89-49BB-A8C1-14BEEF71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4">
            <a:extLst>
              <a:ext uri="{FF2B5EF4-FFF2-40B4-BE49-F238E27FC236}">
                <a16:creationId xmlns:a16="http://schemas.microsoft.com/office/drawing/2014/main" id="{161E7B43-BD2F-4EB7-98ED-A40D8E153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" name="Rectangle 26">
            <a:extLst>
              <a:ext uri="{FF2B5EF4-FFF2-40B4-BE49-F238E27FC236}">
                <a16:creationId xmlns:a16="http://schemas.microsoft.com/office/drawing/2014/main" id="{8325EA12-D37A-48FD-9432-732783C9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Obraz 6" descr="Obraz zawierający chodzenie, woda, mężczyzna, rysunek&#10;&#10;Opis wygenerowany automatycznie">
            <a:extLst>
              <a:ext uri="{FF2B5EF4-FFF2-40B4-BE49-F238E27FC236}">
                <a16:creationId xmlns:a16="http://schemas.microsoft.com/office/drawing/2014/main" id="{3F81BA3D-369B-45FD-BF09-632ECB5BC6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5" r="3089"/>
          <a:stretch/>
        </p:blipFill>
        <p:spPr>
          <a:xfrm>
            <a:off x="446532" y="641102"/>
            <a:ext cx="7497731" cy="3465902"/>
          </a:xfrm>
          <a:prstGeom prst="rect">
            <a:avLst/>
          </a:prstGeom>
        </p:spPr>
      </p:pic>
      <p:sp>
        <p:nvSpPr>
          <p:cNvPr id="103" name="Rectangle 28">
            <a:extLst>
              <a:ext uri="{FF2B5EF4-FFF2-40B4-BE49-F238E27FC236}">
                <a16:creationId xmlns:a16="http://schemas.microsoft.com/office/drawing/2014/main" id="{6587869A-E057-47E8-AEC8-56FC635BD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199467"/>
            <a:ext cx="7497730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EAF1F5A-7961-4AF5-A80C-39527AAC5D93}"/>
              </a:ext>
            </a:extLst>
          </p:cNvPr>
          <p:cNvSpPr/>
          <p:nvPr/>
        </p:nvSpPr>
        <p:spPr>
          <a:xfrm>
            <a:off x="581192" y="4334837"/>
            <a:ext cx="7228412" cy="114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future.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3CF9DB5-E6F8-49AE-A044-DD7355E001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0" r="1" b="16406"/>
          <a:stretch/>
        </p:blipFill>
        <p:spPr>
          <a:xfrm>
            <a:off x="8042147" y="653522"/>
            <a:ext cx="3703319" cy="5750835"/>
          </a:xfrm>
          <a:prstGeom prst="rect">
            <a:avLst/>
          </a:prstGeom>
        </p:spPr>
      </p:pic>
      <p:pic>
        <p:nvPicPr>
          <p:cNvPr id="84" name="Obraz 83" descr="Obraz zawierający rysunek&#10;&#10;Opis wygenerowany automatycznie">
            <a:extLst>
              <a:ext uri="{FF2B5EF4-FFF2-40B4-BE49-F238E27FC236}">
                <a16:creationId xmlns:a16="http://schemas.microsoft.com/office/drawing/2014/main" id="{2EC4B9B6-4C7D-411D-8F4F-93ECAFD90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07" y="4417068"/>
            <a:ext cx="1722496" cy="1730717"/>
          </a:xfrm>
          <a:prstGeom prst="rect">
            <a:avLst/>
          </a:prstGeom>
        </p:spPr>
      </p:pic>
      <p:sp>
        <p:nvSpPr>
          <p:cNvPr id="94" name="pole tekstowe 93">
            <a:extLst>
              <a:ext uri="{FF2B5EF4-FFF2-40B4-BE49-F238E27FC236}">
                <a16:creationId xmlns:a16="http://schemas.microsoft.com/office/drawing/2014/main" id="{B5392C0C-5605-495D-B58E-4D93362C71BB}"/>
              </a:ext>
            </a:extLst>
          </p:cNvPr>
          <p:cNvSpPr txBox="1"/>
          <p:nvPr/>
        </p:nvSpPr>
        <p:spPr>
          <a:xfrm>
            <a:off x="9171750" y="6567044"/>
            <a:ext cx="3020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/>
              <a:t>Photo </a:t>
            </a:r>
            <a:r>
              <a:rPr lang="pl-PL" sz="1200" i="1" dirty="0" err="1"/>
              <a:t>source</a:t>
            </a:r>
            <a:r>
              <a:rPr lang="pl-PL" sz="1200" i="1" dirty="0"/>
              <a:t>: YT of Gerd Leonhard, </a:t>
            </a:r>
            <a:r>
              <a:rPr lang="pl-PL" sz="1200" dirty="0" err="1"/>
              <a:t>TFAStudios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700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9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99A115D-7651-41EF-A39C-DE50878B8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1734B14-1FBD-41AE-840C-A10D92807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70" y="5310182"/>
            <a:ext cx="1519881" cy="762921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804431CA-E83C-400B-90F5-6081915AF96D}"/>
              </a:ext>
            </a:extLst>
          </p:cNvPr>
          <p:cNvSpPr/>
          <p:nvPr/>
        </p:nvSpPr>
        <p:spPr>
          <a:xfrm>
            <a:off x="9220546" y="6541347"/>
            <a:ext cx="2358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/>
              <a:t>Source: ETUC raport, 08.2018</a:t>
            </a:r>
          </a:p>
        </p:txBody>
      </p:sp>
    </p:spTree>
    <p:extLst>
      <p:ext uri="{BB962C8B-B14F-4D97-AF65-F5344CB8AC3E}">
        <p14:creationId xmlns:p14="http://schemas.microsoft.com/office/powerpoint/2010/main" val="22854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D9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FE0DF57-0179-48B0-BFE8-23D484638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43627"/>
            <a:ext cx="10905066" cy="537074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3A1F963-7473-4786-991E-3C8C1DDDA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475" y="5263522"/>
            <a:ext cx="1519881" cy="76292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596377B-D013-4852-A55F-2BFEC07D39DE}"/>
              </a:ext>
            </a:extLst>
          </p:cNvPr>
          <p:cNvSpPr txBox="1"/>
          <p:nvPr/>
        </p:nvSpPr>
        <p:spPr>
          <a:xfrm>
            <a:off x="10044820" y="6581001"/>
            <a:ext cx="2042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Source: ETUC raport, 08.2018</a:t>
            </a:r>
          </a:p>
        </p:txBody>
      </p:sp>
    </p:spTree>
    <p:extLst>
      <p:ext uri="{BB962C8B-B14F-4D97-AF65-F5344CB8AC3E}">
        <p14:creationId xmlns:p14="http://schemas.microsoft.com/office/powerpoint/2010/main" val="31744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B8DD2392-397B-48BF-BEFA-EA1FB881C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DEE58E-3967-4836-BC39-D09EC9281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" b="13487"/>
          <a:stretch/>
        </p:blipFill>
        <p:spPr bwMode="auto">
          <a:xfrm>
            <a:off x="-24414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6FF55CCC-A2F4-4900-A954-317C5F4BCF44}"/>
              </a:ext>
            </a:extLst>
          </p:cNvPr>
          <p:cNvSpPr/>
          <p:nvPr/>
        </p:nvSpPr>
        <p:spPr>
          <a:xfrm>
            <a:off x="446534" y="3920992"/>
            <a:ext cx="11298933" cy="849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3200" b="1" dirty="0">
                <a:solidFill>
                  <a:srgbClr val="00B0F0"/>
                </a:solidFill>
              </a:rPr>
              <a:t>Change of the world as a result of</a:t>
            </a:r>
            <a:r>
              <a:rPr lang="pl-PL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digit</a:t>
            </a:r>
            <a:r>
              <a:rPr lang="pl-PL" sz="3200" b="1" dirty="0" err="1">
                <a:solidFill>
                  <a:srgbClr val="00B0F0"/>
                </a:solidFill>
              </a:rPr>
              <a:t>alis</a:t>
            </a:r>
            <a:r>
              <a:rPr lang="en-US" sz="3200" b="1" dirty="0" err="1">
                <a:solidFill>
                  <a:srgbClr val="00B0F0"/>
                </a:solidFill>
              </a:rPr>
              <a:t>ation</a:t>
            </a:r>
            <a:r>
              <a:rPr lang="pl-PL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>
                <a:solidFill>
                  <a:srgbClr val="00B0F0"/>
                </a:solidFill>
              </a:rPr>
              <a:t>in the opinions                          of the KADRA &amp; FZZ trade union (N: 21)</a:t>
            </a:r>
          </a:p>
        </p:txBody>
      </p:sp>
      <p:sp>
        <p:nvSpPr>
          <p:cNvPr id="20485" name="Rectangle 8">
            <a:extLst>
              <a:ext uri="{FF2B5EF4-FFF2-40B4-BE49-F238E27FC236}">
                <a16:creationId xmlns:a16="http://schemas.microsoft.com/office/drawing/2014/main" id="{8716A53F-1662-41E5-8BA9-F95727634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251905"/>
            <a:ext cx="18473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-18"/>
              <a:buChar char=" "/>
              <a:defRPr sz="24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700" b="1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5pPr>
            <a:lvl6pPr marL="2514600" indent="-228600" defTabSz="9112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6pPr>
            <a:lvl7pPr marL="2971800" indent="-228600" defTabSz="9112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7pPr>
            <a:lvl8pPr marL="3429000" indent="-228600" defTabSz="9112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8pPr>
            <a:lvl9pPr marL="3886200" indent="-228600" defTabSz="9112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l-PL" altLang="pl-PL" sz="17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04C09BE-CE49-4221-9CDA-F1F8ED119181}"/>
              </a:ext>
            </a:extLst>
          </p:cNvPr>
          <p:cNvSpPr/>
          <p:nvPr/>
        </p:nvSpPr>
        <p:spPr>
          <a:xfrm>
            <a:off x="446534" y="4778147"/>
            <a:ext cx="35380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/>
              <a:t>T</a:t>
            </a:r>
            <a:r>
              <a:rPr lang="en-US" sz="2800" b="1" dirty="0"/>
              <a:t>he intuitive approach to the technological innovation of young people</a:t>
            </a:r>
            <a:endParaRPr lang="pl-PL" sz="28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A0BDA0F-57BD-4076-ADAF-A6B23B67FF29}"/>
              </a:ext>
            </a:extLst>
          </p:cNvPr>
          <p:cNvSpPr/>
          <p:nvPr/>
        </p:nvSpPr>
        <p:spPr>
          <a:xfrm>
            <a:off x="5002798" y="4778147"/>
            <a:ext cx="2496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 err="1"/>
              <a:t>Potential</a:t>
            </a:r>
            <a:r>
              <a:rPr lang="pl-PL" sz="2800" b="1" dirty="0"/>
              <a:t> </a:t>
            </a:r>
            <a:r>
              <a:rPr lang="pl-PL" sz="2800" b="1" dirty="0" err="1"/>
              <a:t>digital</a:t>
            </a:r>
            <a:r>
              <a:rPr lang="pl-PL" sz="2800" b="1" dirty="0"/>
              <a:t> </a:t>
            </a:r>
            <a:r>
              <a:rPr lang="pl-PL" sz="2800" b="1" dirty="0" err="1"/>
              <a:t>exclusion</a:t>
            </a:r>
            <a:r>
              <a:rPr lang="pl-PL" sz="2800" b="1" dirty="0"/>
              <a:t> of </a:t>
            </a:r>
            <a:r>
              <a:rPr lang="pl-PL" sz="2800" b="1" dirty="0" err="1"/>
              <a:t>older</a:t>
            </a:r>
            <a:r>
              <a:rPr lang="pl-PL" sz="2800" b="1" dirty="0"/>
              <a:t> </a:t>
            </a:r>
            <a:r>
              <a:rPr lang="pl-PL" sz="2800" b="1" dirty="0" err="1"/>
              <a:t>people</a:t>
            </a:r>
            <a:endParaRPr lang="pl-PL" sz="28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DD686C6-776D-4FF7-80BC-99DA5EB3235C}"/>
              </a:ext>
            </a:extLst>
          </p:cNvPr>
          <p:cNvSpPr/>
          <p:nvPr/>
        </p:nvSpPr>
        <p:spPr>
          <a:xfrm>
            <a:off x="8909222" y="4778147"/>
            <a:ext cx="32583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The need to keep up with technological changes</a:t>
            </a:r>
            <a:endParaRPr lang="pl-PL" sz="28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FEE57E6-C269-44E1-A61A-84018901C5AD}"/>
              </a:ext>
            </a:extLst>
          </p:cNvPr>
          <p:cNvSpPr txBox="1"/>
          <p:nvPr/>
        </p:nvSpPr>
        <p:spPr>
          <a:xfrm>
            <a:off x="8945069" y="6580991"/>
            <a:ext cx="3271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Photo </a:t>
            </a:r>
            <a:r>
              <a:rPr lang="pl-PL" sz="1200" dirty="0" err="1"/>
              <a:t>source</a:t>
            </a:r>
            <a:r>
              <a:rPr lang="pl-PL" sz="1200" dirty="0"/>
              <a:t>: </a:t>
            </a:r>
            <a:r>
              <a:rPr lang="pl-PL" sz="1200" dirty="0" err="1"/>
              <a:t>website</a:t>
            </a:r>
            <a:r>
              <a:rPr lang="pl-PL" sz="1200" dirty="0"/>
              <a:t> </a:t>
            </a:r>
            <a:r>
              <a:rPr lang="pl-PL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https://www.tujastrzebie.pl/</a:t>
            </a:r>
            <a:endParaRPr lang="pl-PL" sz="1200"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426421D-5053-4D63-A578-B95CE9210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023" y="3920992"/>
            <a:ext cx="1004487" cy="80447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>
            <a:extLst>
              <a:ext uri="{FF2B5EF4-FFF2-40B4-BE49-F238E27FC236}">
                <a16:creationId xmlns:a16="http://schemas.microsoft.com/office/drawing/2014/main" id="{1259A422-0023-4292-8200-E080556F3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A2413CA5-4739-4BC9-8BB3-B0A4928D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3A1322-CDAB-4C96-9A5C-924DF221A8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119" y="643467"/>
            <a:ext cx="10750377" cy="5571066"/>
          </a:xfrm>
          <a:prstGeom prst="rect">
            <a:avLst/>
          </a:prstGeom>
          <a:noFill/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DD23DB95-B86B-4E0B-A2CD-DAA81F89BBAC}"/>
              </a:ext>
            </a:extLst>
          </p:cNvPr>
          <p:cNvSpPr/>
          <p:nvPr/>
        </p:nvSpPr>
        <p:spPr>
          <a:xfrm>
            <a:off x="6240418" y="2058085"/>
            <a:ext cx="443581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b="1" dirty="0" err="1"/>
              <a:t>Insufficient</a:t>
            </a:r>
            <a:r>
              <a:rPr lang="pl-PL" b="1" dirty="0"/>
              <a:t> team </a:t>
            </a:r>
            <a:r>
              <a:rPr lang="pl-PL" b="1" dirty="0" err="1"/>
              <a:t>digital</a:t>
            </a:r>
            <a:r>
              <a:rPr lang="pl-PL" b="1" dirty="0"/>
              <a:t> </a:t>
            </a:r>
            <a:r>
              <a:rPr lang="pl-PL" b="1" dirty="0" err="1"/>
              <a:t>competence</a:t>
            </a:r>
            <a:endParaRPr lang="pl-PL" b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9ED5440-9FF1-489F-925E-7498587BA883}"/>
              </a:ext>
            </a:extLst>
          </p:cNvPr>
          <p:cNvSpPr/>
          <p:nvPr/>
        </p:nvSpPr>
        <p:spPr>
          <a:xfrm>
            <a:off x="6240418" y="2782669"/>
            <a:ext cx="481009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b="1" dirty="0" err="1"/>
              <a:t>Insufficient</a:t>
            </a:r>
            <a:r>
              <a:rPr lang="pl-PL" b="1" dirty="0"/>
              <a:t> </a:t>
            </a:r>
            <a:r>
              <a:rPr lang="pl-PL" b="1" dirty="0" err="1"/>
              <a:t>competences</a:t>
            </a:r>
            <a:r>
              <a:rPr lang="pl-PL" b="1" dirty="0"/>
              <a:t> of the </a:t>
            </a:r>
            <a:r>
              <a:rPr lang="pl-PL" b="1" dirty="0" err="1"/>
              <a:t>managerial</a:t>
            </a:r>
            <a:r>
              <a:rPr lang="pl-PL" b="1" dirty="0"/>
              <a:t> </a:t>
            </a:r>
            <a:r>
              <a:rPr lang="pl-PL" b="1" dirty="0" err="1"/>
              <a:t>staff</a:t>
            </a:r>
            <a:endParaRPr lang="pl-PL" b="1" dirty="0"/>
          </a:p>
          <a:p>
            <a:endParaRPr lang="pl-PL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BC3235A-6734-4670-A644-F80D76CD1F8B}"/>
              </a:ext>
            </a:extLst>
          </p:cNvPr>
          <p:cNvSpPr/>
          <p:nvPr/>
        </p:nvSpPr>
        <p:spPr>
          <a:xfrm>
            <a:off x="6240418" y="3450851"/>
            <a:ext cx="455938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b="1" dirty="0" err="1"/>
              <a:t>Insufficient</a:t>
            </a:r>
            <a:r>
              <a:rPr lang="pl-PL" b="1" dirty="0"/>
              <a:t> </a:t>
            </a:r>
            <a:r>
              <a:rPr lang="pl-PL" b="1" dirty="0" err="1"/>
              <a:t>funds</a:t>
            </a:r>
            <a:r>
              <a:rPr lang="pl-PL" b="1" dirty="0"/>
              <a:t> </a:t>
            </a:r>
            <a:r>
              <a:rPr lang="pl-PL" b="1" dirty="0" err="1"/>
              <a:t>allocated</a:t>
            </a:r>
            <a:r>
              <a:rPr lang="pl-PL" b="1" dirty="0"/>
              <a:t> </a:t>
            </a:r>
          </a:p>
          <a:p>
            <a:r>
              <a:rPr lang="pl-PL" b="1" dirty="0"/>
              <a:t>to </a:t>
            </a:r>
            <a:r>
              <a:rPr lang="en-US" b="1" dirty="0"/>
              <a:t>develop technologies in the company</a:t>
            </a:r>
            <a:endParaRPr lang="pl-PL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857B039-C1C5-4873-8159-37F3CB169610}"/>
              </a:ext>
            </a:extLst>
          </p:cNvPr>
          <p:cNvSpPr/>
          <p:nvPr/>
        </p:nvSpPr>
        <p:spPr>
          <a:xfrm>
            <a:off x="6240418" y="4149179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b="1" dirty="0" err="1"/>
              <a:t>Other</a:t>
            </a:r>
            <a:endParaRPr lang="pl-PL" b="1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D43578F-6870-4204-A752-3FD2A0259729}"/>
              </a:ext>
            </a:extLst>
          </p:cNvPr>
          <p:cNvSpPr/>
          <p:nvPr/>
        </p:nvSpPr>
        <p:spPr>
          <a:xfrm>
            <a:off x="1680520" y="763481"/>
            <a:ext cx="95641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rgbClr val="00B0F0"/>
                </a:solidFill>
              </a:rPr>
              <a:t>The </a:t>
            </a:r>
            <a:r>
              <a:rPr lang="pl-PL" sz="2400" b="1" dirty="0" err="1">
                <a:solidFill>
                  <a:srgbClr val="00B0F0"/>
                </a:solidFill>
              </a:rPr>
              <a:t>biggest</a:t>
            </a:r>
            <a:r>
              <a:rPr lang="pl-PL" sz="2400" b="1" dirty="0">
                <a:solidFill>
                  <a:srgbClr val="00B0F0"/>
                </a:solidFill>
              </a:rPr>
              <a:t> </a:t>
            </a:r>
            <a:r>
              <a:rPr lang="pl-PL" sz="2400" b="1" dirty="0" err="1">
                <a:solidFill>
                  <a:srgbClr val="00B0F0"/>
                </a:solidFill>
              </a:rPr>
              <a:t>challenges</a:t>
            </a:r>
            <a:r>
              <a:rPr lang="pl-PL" sz="2400" b="1" dirty="0">
                <a:solidFill>
                  <a:srgbClr val="00B0F0"/>
                </a:solidFill>
              </a:rPr>
              <a:t> </a:t>
            </a:r>
            <a:r>
              <a:rPr lang="pl-PL" sz="2400" b="1" dirty="0" err="1">
                <a:solidFill>
                  <a:srgbClr val="00B0F0"/>
                </a:solidFill>
              </a:rPr>
              <a:t>facing</a:t>
            </a:r>
            <a:r>
              <a:rPr lang="pl-PL" sz="2400" b="1" dirty="0">
                <a:solidFill>
                  <a:srgbClr val="00B0F0"/>
                </a:solidFill>
              </a:rPr>
              <a:t> </a:t>
            </a:r>
            <a:r>
              <a:rPr lang="pl-PL" sz="2400" b="1" dirty="0" err="1">
                <a:solidFill>
                  <a:srgbClr val="00B0F0"/>
                </a:solidFill>
              </a:rPr>
              <a:t>companies</a:t>
            </a:r>
            <a:r>
              <a:rPr lang="pl-PL" sz="2400" b="1" dirty="0">
                <a:solidFill>
                  <a:srgbClr val="00B0F0"/>
                </a:solidFill>
              </a:rPr>
              <a:t> </a:t>
            </a:r>
            <a:r>
              <a:rPr lang="pl-PL" sz="2400" b="1" dirty="0" err="1">
                <a:solidFill>
                  <a:srgbClr val="00B0F0"/>
                </a:solidFill>
              </a:rPr>
              <a:t>wanting</a:t>
            </a:r>
            <a:r>
              <a:rPr lang="pl-PL" sz="2400" b="1" dirty="0">
                <a:solidFill>
                  <a:srgbClr val="00B0F0"/>
                </a:solidFill>
              </a:rPr>
              <a:t> to </a:t>
            </a:r>
            <a:r>
              <a:rPr lang="pl-PL" sz="2400" b="1" dirty="0" err="1">
                <a:solidFill>
                  <a:srgbClr val="00B0F0"/>
                </a:solidFill>
              </a:rPr>
              <a:t>carry</a:t>
            </a:r>
            <a:r>
              <a:rPr lang="pl-PL" sz="2400" b="1" dirty="0">
                <a:solidFill>
                  <a:srgbClr val="00B0F0"/>
                </a:solidFill>
              </a:rPr>
              <a:t> out </a:t>
            </a:r>
          </a:p>
          <a:p>
            <a:pPr algn="ctr"/>
            <a:r>
              <a:rPr lang="pl-PL" sz="2400" b="1" dirty="0" err="1">
                <a:solidFill>
                  <a:srgbClr val="00B0F0"/>
                </a:solidFill>
              </a:rPr>
              <a:t>digital</a:t>
            </a:r>
            <a:r>
              <a:rPr lang="pl-PL" sz="2400" b="1" dirty="0">
                <a:solidFill>
                  <a:srgbClr val="00B0F0"/>
                </a:solidFill>
              </a:rPr>
              <a:t> </a:t>
            </a:r>
            <a:r>
              <a:rPr lang="pl-PL" sz="2400" b="1" dirty="0" err="1">
                <a:solidFill>
                  <a:srgbClr val="00B0F0"/>
                </a:solidFill>
              </a:rPr>
              <a:t>transformation</a:t>
            </a:r>
            <a:r>
              <a:rPr lang="pl-PL" sz="2400" b="1" dirty="0">
                <a:solidFill>
                  <a:srgbClr val="00B0F0"/>
                </a:solidFill>
              </a:rPr>
              <a:t> in </a:t>
            </a:r>
            <a:r>
              <a:rPr lang="pl-PL" sz="2400" b="1" dirty="0" err="1">
                <a:solidFill>
                  <a:srgbClr val="00B0F0"/>
                </a:solidFill>
              </a:rPr>
              <a:t>REPs</a:t>
            </a:r>
            <a:r>
              <a:rPr lang="pl-PL" sz="2400" b="1" dirty="0">
                <a:solidFill>
                  <a:srgbClr val="00B0F0"/>
                </a:solidFill>
              </a:rPr>
              <a:t> </a:t>
            </a:r>
            <a:r>
              <a:rPr lang="pl-PL" sz="2400" b="1" dirty="0" err="1">
                <a:solidFill>
                  <a:srgbClr val="00B0F0"/>
                </a:solidFill>
              </a:rPr>
              <a:t>opinions</a:t>
            </a:r>
            <a:endParaRPr lang="pl-PL" sz="2400" b="1" dirty="0">
              <a:solidFill>
                <a:srgbClr val="00B0F0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D5CEA67-8A4C-4370-A332-16696D5BB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29" y="776739"/>
            <a:ext cx="1004487" cy="804479"/>
          </a:xfrm>
          <a:prstGeom prst="rect">
            <a:avLst/>
          </a:prstGeom>
        </p:spPr>
      </p:pic>
      <p:pic>
        <p:nvPicPr>
          <p:cNvPr id="9" name="Obraz 8" descr="Obraz zawierający ciężarówka, małe, pomarańczowy, siedzi&#10;&#10;Opis wygenerowany automatycznie">
            <a:extLst>
              <a:ext uri="{FF2B5EF4-FFF2-40B4-BE49-F238E27FC236}">
                <a16:creationId xmlns:a16="http://schemas.microsoft.com/office/drawing/2014/main" id="{AE90629D-E787-433F-BDA0-D51A7DF36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00" y="4646480"/>
            <a:ext cx="2519549" cy="1358823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21A54A5E-8BC0-4E04-AA87-24120E6F6F72}"/>
              </a:ext>
            </a:extLst>
          </p:cNvPr>
          <p:cNvSpPr/>
          <p:nvPr/>
        </p:nvSpPr>
        <p:spPr>
          <a:xfrm>
            <a:off x="10210047" y="6581001"/>
            <a:ext cx="1981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Photo </a:t>
            </a:r>
            <a:r>
              <a:rPr lang="pl-PL" sz="1200" dirty="0" err="1">
                <a:solidFill>
                  <a:schemeClr val="bg1"/>
                </a:solidFill>
              </a:rPr>
              <a:t>source</a:t>
            </a:r>
            <a:r>
              <a:rPr lang="pl-PL" sz="1200" dirty="0">
                <a:solidFill>
                  <a:schemeClr val="bg1"/>
                </a:solidFill>
              </a:rPr>
              <a:t>: Toyota YouTube</a:t>
            </a:r>
          </a:p>
        </p:txBody>
      </p:sp>
    </p:spTree>
    <p:extLst>
      <p:ext uri="{BB962C8B-B14F-4D97-AF65-F5344CB8AC3E}">
        <p14:creationId xmlns:p14="http://schemas.microsoft.com/office/powerpoint/2010/main" val="10380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7">
            <a:extLst>
              <a:ext uri="{FF2B5EF4-FFF2-40B4-BE49-F238E27FC236}">
                <a16:creationId xmlns:a16="http://schemas.microsoft.com/office/drawing/2014/main" id="{7C519FB4-5B51-4154-892F-A13F09759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" y="552589"/>
            <a:ext cx="7966075" cy="562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8">
            <a:extLst>
              <a:ext uri="{FF2B5EF4-FFF2-40B4-BE49-F238E27FC236}">
                <a16:creationId xmlns:a16="http://schemas.microsoft.com/office/drawing/2014/main" id="{2D439D97-BBF6-45FF-8ED7-B79BD4EEA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4421189"/>
            <a:ext cx="41402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-18"/>
              <a:buChar char=" "/>
              <a:defRPr sz="24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700" b="1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300">
                <a:solidFill>
                  <a:srgbClr val="242424"/>
                </a:solidFill>
                <a:latin typeface="Open Sans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pl-PL" sz="17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72AFA80B-FB60-40A9-8D8D-2F17C8EF449C}"/>
              </a:ext>
            </a:extLst>
          </p:cNvPr>
          <p:cNvSpPr/>
          <p:nvPr/>
        </p:nvSpPr>
        <p:spPr>
          <a:xfrm>
            <a:off x="7941624" y="3058808"/>
            <a:ext cx="3946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00B0F0"/>
                </a:solidFill>
              </a:rPr>
              <a:t>The impact of the digit</a:t>
            </a:r>
            <a:r>
              <a:rPr lang="pl-PL" sz="2400" dirty="0" err="1">
                <a:solidFill>
                  <a:srgbClr val="00B0F0"/>
                </a:solidFill>
              </a:rPr>
              <a:t>alisation</a:t>
            </a:r>
            <a:r>
              <a:rPr lang="pl-PL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of industrial processes </a:t>
            </a:r>
            <a:r>
              <a:rPr lang="pl-PL" sz="2400" dirty="0">
                <a:solidFill>
                  <a:srgbClr val="00B0F0"/>
                </a:solidFill>
              </a:rPr>
              <a:t>                  </a:t>
            </a:r>
            <a:r>
              <a:rPr lang="en-US" sz="2400" dirty="0">
                <a:solidFill>
                  <a:srgbClr val="00B0F0"/>
                </a:solidFill>
              </a:rPr>
              <a:t>on the competitiveness </a:t>
            </a:r>
            <a:r>
              <a:rPr lang="pl-PL" sz="2400" dirty="0">
                <a:solidFill>
                  <a:srgbClr val="00B0F0"/>
                </a:solidFill>
              </a:rPr>
              <a:t>                        </a:t>
            </a:r>
            <a:r>
              <a:rPr lang="en-US" sz="2400" dirty="0">
                <a:solidFill>
                  <a:srgbClr val="00B0F0"/>
                </a:solidFill>
              </a:rPr>
              <a:t>of the national economy</a:t>
            </a:r>
            <a:r>
              <a:rPr lang="pl-PL" sz="2400" dirty="0">
                <a:solidFill>
                  <a:srgbClr val="00B0F0"/>
                </a:solidFill>
              </a:rPr>
              <a:t>                     in trade </a:t>
            </a:r>
            <a:r>
              <a:rPr lang="pl-PL" sz="2400" dirty="0" err="1">
                <a:solidFill>
                  <a:srgbClr val="00B0F0"/>
                </a:solidFill>
              </a:rPr>
              <a:t>union’s</a:t>
            </a:r>
            <a:r>
              <a:rPr lang="pl-PL" sz="2400" dirty="0">
                <a:solidFill>
                  <a:srgbClr val="00B0F0"/>
                </a:solidFill>
              </a:rPr>
              <a:t> </a:t>
            </a:r>
            <a:r>
              <a:rPr lang="pl-PL" sz="2400" dirty="0" err="1">
                <a:solidFill>
                  <a:srgbClr val="00B0F0"/>
                </a:solidFill>
              </a:rPr>
              <a:t>opinions</a:t>
            </a:r>
            <a:r>
              <a:rPr lang="pl-PL" sz="2400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5" name="Obraz 4" descr="Obraz zawierający gra&#10;&#10;Opis wygenerowany automatycznie">
            <a:extLst>
              <a:ext uri="{FF2B5EF4-FFF2-40B4-BE49-F238E27FC236}">
                <a16:creationId xmlns:a16="http://schemas.microsoft.com/office/drawing/2014/main" id="{60921250-0351-4ECB-91DF-46BB34824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95" y="644397"/>
            <a:ext cx="3726180" cy="218530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14CD9C6-45D3-45E4-9CFB-77B0FFD905CB}"/>
              </a:ext>
            </a:extLst>
          </p:cNvPr>
          <p:cNvSpPr/>
          <p:nvPr/>
        </p:nvSpPr>
        <p:spPr>
          <a:xfrm>
            <a:off x="4687634" y="2584057"/>
            <a:ext cx="302461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b="1" dirty="0" err="1"/>
              <a:t>Better</a:t>
            </a:r>
            <a:r>
              <a:rPr lang="pl-PL" b="1" dirty="0"/>
              <a:t> </a:t>
            </a:r>
            <a:r>
              <a:rPr lang="pl-PL" b="1" dirty="0" err="1"/>
              <a:t>paid</a:t>
            </a:r>
            <a:r>
              <a:rPr lang="pl-PL" b="1" dirty="0"/>
              <a:t> </a:t>
            </a:r>
            <a:r>
              <a:rPr lang="pl-PL" b="1" dirty="0" err="1"/>
              <a:t>jobs</a:t>
            </a:r>
            <a:r>
              <a:rPr lang="pl-PL" b="1" dirty="0"/>
              <a:t>                          </a:t>
            </a:r>
            <a:r>
              <a:rPr lang="pl-PL" b="1" dirty="0" err="1"/>
              <a:t>will</a:t>
            </a:r>
            <a:r>
              <a:rPr lang="pl-PL" b="1" dirty="0"/>
              <a:t> be </a:t>
            </a:r>
            <a:r>
              <a:rPr lang="pl-PL" b="1" dirty="0" err="1"/>
              <a:t>created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8CC3F8C-5206-451E-A87C-F596FCAB8696}"/>
              </a:ext>
            </a:extLst>
          </p:cNvPr>
          <p:cNvSpPr/>
          <p:nvPr/>
        </p:nvSpPr>
        <p:spPr>
          <a:xfrm>
            <a:off x="4698357" y="3825788"/>
            <a:ext cx="71846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b="1" dirty="0" err="1"/>
              <a:t>Other</a:t>
            </a:r>
            <a:endParaRPr lang="pl-PL" b="1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44DBDCF6-792A-4FC4-86CE-BB88E5BC94DF}"/>
              </a:ext>
            </a:extLst>
          </p:cNvPr>
          <p:cNvSpPr/>
          <p:nvPr/>
        </p:nvSpPr>
        <p:spPr>
          <a:xfrm>
            <a:off x="4687634" y="3230388"/>
            <a:ext cx="280474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b="1" dirty="0" err="1"/>
              <a:t>Increase</a:t>
            </a:r>
            <a:r>
              <a:rPr lang="pl-PL" b="1" dirty="0"/>
              <a:t> in </a:t>
            </a:r>
            <a:r>
              <a:rPr lang="pl-PL" b="1" dirty="0" err="1"/>
              <a:t>competitiveness</a:t>
            </a:r>
            <a:endParaRPr lang="pl-PL" b="1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F2FD1CB-34AC-44C1-BF88-7A3DCDCC1066}"/>
              </a:ext>
            </a:extLst>
          </p:cNvPr>
          <p:cNvSpPr txBox="1"/>
          <p:nvPr/>
        </p:nvSpPr>
        <p:spPr>
          <a:xfrm>
            <a:off x="8832426" y="6618288"/>
            <a:ext cx="3359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/>
              <a:t>Photo </a:t>
            </a:r>
            <a:r>
              <a:rPr lang="pl-PL" sz="1200" i="1" dirty="0" err="1"/>
              <a:t>source</a:t>
            </a:r>
            <a:r>
              <a:rPr lang="pl-PL" sz="1200" i="1" dirty="0"/>
              <a:t>: YouTube of Gerd Leonhard, </a:t>
            </a:r>
            <a:r>
              <a:rPr lang="pl-PL" sz="1200" dirty="0" err="1"/>
              <a:t>TFAStudios</a:t>
            </a:r>
            <a:endParaRPr lang="pl-PL" sz="1200" dirty="0"/>
          </a:p>
          <a:p>
            <a:endParaRPr lang="pl-PL" sz="1200" i="1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3A59E56-3882-408B-9C05-4D3A3BE52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13" y="679621"/>
            <a:ext cx="1004487" cy="8044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5ACCB257-502F-44D7-92D7-7801B74D8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C56DDF0-12FC-4921-884D-DD63172D9FA7}"/>
              </a:ext>
            </a:extLst>
          </p:cNvPr>
          <p:cNvSpPr/>
          <p:nvPr/>
        </p:nvSpPr>
        <p:spPr>
          <a:xfrm>
            <a:off x="9732524" y="6580991"/>
            <a:ext cx="24594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i="1" dirty="0">
                <a:solidFill>
                  <a:schemeClr val="bg1"/>
                </a:solidFill>
              </a:rPr>
              <a:t>Photo </a:t>
            </a:r>
            <a:r>
              <a:rPr lang="pl-PL" sz="1200" i="1" dirty="0" err="1">
                <a:solidFill>
                  <a:schemeClr val="bg1"/>
                </a:solidFill>
              </a:rPr>
              <a:t>source</a:t>
            </a:r>
            <a:r>
              <a:rPr lang="pl-PL" sz="1200" i="1" dirty="0">
                <a:solidFill>
                  <a:schemeClr val="bg1"/>
                </a:solidFill>
              </a:rPr>
              <a:t>: </a:t>
            </a:r>
            <a:r>
              <a:rPr lang="pl-PL" sz="1200" i="1" dirty="0" err="1">
                <a:solidFill>
                  <a:schemeClr val="bg1"/>
                </a:solidFill>
              </a:rPr>
              <a:t>website</a:t>
            </a:r>
            <a:r>
              <a:rPr lang="pl-PL" sz="1200" i="1" dirty="0">
                <a:solidFill>
                  <a:schemeClr val="bg1"/>
                </a:solidFill>
              </a:rPr>
              <a:t> </a:t>
            </a:r>
            <a:r>
              <a:rPr lang="pl-PL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http://nettg.pl/</a:t>
            </a:r>
            <a:endParaRPr lang="pl-PL" sz="1200" i="1" dirty="0">
              <a:solidFill>
                <a:schemeClr val="bg1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B238899F-35DF-43A3-AA48-C2CB425CACDC}"/>
              </a:ext>
            </a:extLst>
          </p:cNvPr>
          <p:cNvSpPr/>
          <p:nvPr/>
        </p:nvSpPr>
        <p:spPr>
          <a:xfrm>
            <a:off x="5832389" y="4070566"/>
            <a:ext cx="63596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to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develop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the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concept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establishing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                   a "</a:t>
            </a:r>
            <a:r>
              <a:rPr lang="pl-PL" sz="2000" b="1" u="sng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transformation</a:t>
            </a:r>
            <a:r>
              <a:rPr lang="pl-PL" sz="2000" b="1" u="sng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fund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"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enabling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companies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to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obtain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grants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for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research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and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training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   in the field of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digitalisation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                                and the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purchase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of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new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technological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solutions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  <a:cs typeface="Aharoni" panose="020B0604020202020204" pitchFamily="2" charset="-79"/>
              </a:rPr>
              <a:t>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043A04D-35CD-4036-8ECB-F5D0FD259229}"/>
              </a:ext>
            </a:extLst>
          </p:cNvPr>
          <p:cNvSpPr/>
          <p:nvPr/>
        </p:nvSpPr>
        <p:spPr>
          <a:xfrm>
            <a:off x="5832389" y="367045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LIMITATION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of financial resources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en-US" sz="2000" b="1" i="0" dirty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2CD9B66-F487-45C4-83F7-EC7940CC9F45}"/>
              </a:ext>
            </a:extLst>
          </p:cNvPr>
          <p:cNvSpPr/>
          <p:nvPr/>
        </p:nvSpPr>
        <p:spPr>
          <a:xfrm>
            <a:off x="5832388" y="2523605"/>
            <a:ext cx="6359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Conduct</a:t>
            </a:r>
            <a:r>
              <a:rPr lang="pl-PL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research</a:t>
            </a:r>
            <a:r>
              <a:rPr lang="pl-PL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in the </a:t>
            </a:r>
            <a:r>
              <a:rPr lang="pl-PL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area</a:t>
            </a:r>
            <a:r>
              <a:rPr lang="pl-PL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of the </a:t>
            </a:r>
            <a:r>
              <a:rPr lang="pl-PL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impact</a:t>
            </a:r>
            <a:r>
              <a:rPr lang="pl-PL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of </a:t>
            </a:r>
            <a:r>
              <a:rPr lang="pl-PL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digitalisation</a:t>
            </a:r>
            <a:r>
              <a:rPr lang="pl-PL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on the </a:t>
            </a:r>
            <a:r>
              <a:rPr lang="pl-PL" sz="2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labour</a:t>
            </a:r>
            <a:r>
              <a:rPr lang="pl-PL" sz="2000" dirty="0">
                <a:solidFill>
                  <a:srgbClr val="FFFF00"/>
                </a:solidFill>
                <a:latin typeface="Arial Black" panose="020B0A04020102020204" pitchFamily="34" charset="0"/>
              </a:rPr>
              <a:t> market.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E48BE8A-96B3-446D-BA12-50144282E664}"/>
              </a:ext>
            </a:extLst>
          </p:cNvPr>
          <p:cNvSpPr/>
          <p:nvPr/>
        </p:nvSpPr>
        <p:spPr>
          <a:xfrm>
            <a:off x="5832389" y="1869857"/>
            <a:ext cx="6359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NO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studies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indicating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the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impact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of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digitalisation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on the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Polish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labour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market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3375063-3788-4472-9D72-986CAE063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388" y="738504"/>
            <a:ext cx="1004487" cy="804479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92C01DB-9B7D-4E88-8861-36433473F679}"/>
              </a:ext>
            </a:extLst>
          </p:cNvPr>
          <p:cNvSpPr/>
          <p:nvPr/>
        </p:nvSpPr>
        <p:spPr>
          <a:xfrm>
            <a:off x="6836875" y="1177359"/>
            <a:ext cx="5185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C</a:t>
            </a:r>
            <a:r>
              <a:rPr lang="en-US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onclusions</a:t>
            </a:r>
            <a:r>
              <a:rPr lang="en-US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and recommendations </a:t>
            </a:r>
            <a:endParaRPr lang="pl-PL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6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Podobny obraz">
            <a:extLst>
              <a:ext uri="{FF2B5EF4-FFF2-40B4-BE49-F238E27FC236}">
                <a16:creationId xmlns:a16="http://schemas.microsoft.com/office/drawing/2014/main" id="{D31A7C77-4AFA-4CCD-BF0A-D09DABDB9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6" b="67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C9F1664F-CEC5-456D-8EBB-2C288BEE5CDB}"/>
              </a:ext>
            </a:extLst>
          </p:cNvPr>
          <p:cNvSpPr/>
          <p:nvPr/>
        </p:nvSpPr>
        <p:spPr>
          <a:xfrm>
            <a:off x="99619" y="-11973"/>
            <a:ext cx="10971426" cy="704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pl-PL" sz="2800" b="1" cap="all" dirty="0">
                <a:latin typeface="+mj-lt"/>
                <a:ea typeface="+mj-ea"/>
                <a:cs typeface="+mj-cs"/>
              </a:rPr>
              <a:t>Photo: </a:t>
            </a:r>
            <a:r>
              <a:rPr lang="en-US" sz="2800" b="1" cap="all" dirty="0">
                <a:latin typeface="+mj-lt"/>
                <a:ea typeface="+mj-ea"/>
                <a:cs typeface="+mj-cs"/>
              </a:rPr>
              <a:t>Young people wait for I</a:t>
            </a:r>
            <a:r>
              <a:rPr lang="pl-PL" sz="2800" b="1" cap="all" dirty="0">
                <a:latin typeface="+mj-lt"/>
                <a:ea typeface="+mj-ea"/>
                <a:cs typeface="+mj-cs"/>
              </a:rPr>
              <a:t>E</a:t>
            </a:r>
            <a:r>
              <a:rPr lang="en-US" sz="2800" b="1" cap="all" dirty="0">
                <a:latin typeface="+mj-lt"/>
                <a:ea typeface="+mj-ea"/>
                <a:cs typeface="+mj-cs"/>
              </a:rPr>
              <a:t>M Katowice, 2019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6F950912-BB41-4AB9-9830-898E5BE7A6C0}"/>
              </a:ext>
            </a:extLst>
          </p:cNvPr>
          <p:cNvSpPr txBox="1"/>
          <p:nvPr/>
        </p:nvSpPr>
        <p:spPr>
          <a:xfrm>
            <a:off x="10128358" y="6581001"/>
            <a:ext cx="2063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b="1" i="1" dirty="0"/>
              <a:t>Photo </a:t>
            </a:r>
            <a:r>
              <a:rPr lang="pl-PL" sz="1200" b="1" i="1" dirty="0" err="1"/>
              <a:t>source</a:t>
            </a:r>
            <a:r>
              <a:rPr lang="pl-PL" sz="1200" b="1" i="1" dirty="0"/>
              <a:t>: Gazeta wyborcza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B3284BE-20F1-43E6-9CDB-0508F2C98743}"/>
              </a:ext>
            </a:extLst>
          </p:cNvPr>
          <p:cNvSpPr/>
          <p:nvPr/>
        </p:nvSpPr>
        <p:spPr>
          <a:xfrm>
            <a:off x="5872733" y="379336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b="1" u="sng" dirty="0" err="1">
                <a:latin typeface="Arial Black" panose="020B0A04020102020204" pitchFamily="34" charset="0"/>
              </a:rPr>
              <a:t>Allow</a:t>
            </a:r>
            <a:r>
              <a:rPr lang="pl-PL" sz="2000" b="1" u="sng" dirty="0">
                <a:latin typeface="Arial Black" panose="020B0A04020102020204" pitchFamily="34" charset="0"/>
              </a:rPr>
              <a:t> </a:t>
            </a:r>
            <a:r>
              <a:rPr lang="pl-PL" sz="2000" b="1" u="sng" dirty="0" err="1">
                <a:latin typeface="Arial Black" panose="020B0A04020102020204" pitchFamily="34" charset="0"/>
              </a:rPr>
              <a:t>older</a:t>
            </a:r>
            <a:r>
              <a:rPr lang="pl-PL" sz="2000" b="1" u="sng" dirty="0">
                <a:latin typeface="Arial Black" panose="020B0A04020102020204" pitchFamily="34" charset="0"/>
              </a:rPr>
              <a:t> </a:t>
            </a:r>
            <a:r>
              <a:rPr lang="pl-PL" sz="2000" b="1" u="sng" dirty="0" err="1">
                <a:latin typeface="Arial Black" panose="020B0A04020102020204" pitchFamily="34" charset="0"/>
              </a:rPr>
              <a:t>people</a:t>
            </a:r>
            <a:r>
              <a:rPr lang="pl-PL" sz="2000" b="1" u="sng" dirty="0">
                <a:latin typeface="Arial Black" panose="020B0A04020102020204" pitchFamily="34" charset="0"/>
              </a:rPr>
              <a:t> </a:t>
            </a:r>
            <a:r>
              <a:rPr lang="pl-PL" sz="2000" b="1" dirty="0">
                <a:latin typeface="Arial Black" panose="020B0A04020102020204" pitchFamily="34" charset="0"/>
              </a:rPr>
              <a:t>to </a:t>
            </a:r>
            <a:r>
              <a:rPr lang="pl-PL" sz="2000" b="1" dirty="0" err="1">
                <a:latin typeface="Arial Black" panose="020B0A04020102020204" pitchFamily="34" charset="0"/>
              </a:rPr>
              <a:t>learn</a:t>
            </a:r>
            <a:r>
              <a:rPr lang="pl-PL" sz="2000" b="1" dirty="0"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latin typeface="Arial Black" panose="020B0A04020102020204" pitchFamily="34" charset="0"/>
              </a:rPr>
              <a:t>about</a:t>
            </a:r>
            <a:r>
              <a:rPr lang="pl-PL" sz="2000" b="1" dirty="0">
                <a:latin typeface="Arial Black" panose="020B0A04020102020204" pitchFamily="34" charset="0"/>
              </a:rPr>
              <a:t> the </a:t>
            </a:r>
            <a:r>
              <a:rPr lang="pl-PL" sz="2000" b="1" dirty="0" err="1">
                <a:latin typeface="Arial Black" panose="020B0A04020102020204" pitchFamily="34" charset="0"/>
              </a:rPr>
              <a:t>use</a:t>
            </a:r>
            <a:r>
              <a:rPr lang="pl-PL" sz="2000" b="1" dirty="0">
                <a:latin typeface="Arial Black" panose="020B0A04020102020204" pitchFamily="34" charset="0"/>
              </a:rPr>
              <a:t> of </a:t>
            </a:r>
            <a:r>
              <a:rPr lang="pl-PL" sz="2000" b="1" dirty="0" err="1">
                <a:latin typeface="Arial Black" panose="020B0A04020102020204" pitchFamily="34" charset="0"/>
              </a:rPr>
              <a:t>new</a:t>
            </a:r>
            <a:r>
              <a:rPr lang="pl-PL" sz="2000" b="1" dirty="0"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latin typeface="Arial Black" panose="020B0A04020102020204" pitchFamily="34" charset="0"/>
              </a:rPr>
              <a:t>technological</a:t>
            </a:r>
            <a:r>
              <a:rPr lang="pl-PL" sz="2000" b="1" dirty="0"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latin typeface="Arial Black" panose="020B0A04020102020204" pitchFamily="34" charset="0"/>
              </a:rPr>
              <a:t>solutions</a:t>
            </a:r>
            <a:r>
              <a:rPr lang="pl-PL" sz="2000" b="1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8B3821F-5E41-4AD8-8126-2A088DD2B68C}"/>
              </a:ext>
            </a:extLst>
          </p:cNvPr>
          <p:cNvSpPr/>
          <p:nvPr/>
        </p:nvSpPr>
        <p:spPr>
          <a:xfrm>
            <a:off x="5873650" y="209513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The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need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to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develop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trainings</a:t>
            </a:r>
            <a:endParaRPr lang="pl-PL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for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older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people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so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that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they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are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not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digitally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excluded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Trade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unionists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point to the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great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interest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in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new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technologies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in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older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people</a:t>
            </a:r>
            <a:r>
              <a:rPr lang="pl-PL" sz="2000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B20B5FF-C0E3-41FD-BAE2-EDB6C0984F9F}"/>
              </a:ext>
            </a:extLst>
          </p:cNvPr>
          <p:cNvSpPr/>
          <p:nvPr/>
        </p:nvSpPr>
        <p:spPr>
          <a:xfrm>
            <a:off x="87425" y="3726352"/>
            <a:ext cx="52903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>
                <a:latin typeface="Arial Black" panose="020B0A04020102020204" pitchFamily="34" charset="0"/>
              </a:rPr>
              <a:t>Dissemination</a:t>
            </a:r>
            <a:r>
              <a:rPr lang="pl-PL" sz="2000" b="1" dirty="0">
                <a:latin typeface="Arial Black" panose="020B0A04020102020204" pitchFamily="34" charset="0"/>
              </a:rPr>
              <a:t> of </a:t>
            </a:r>
            <a:r>
              <a:rPr lang="pl-PL" sz="2000" b="1" dirty="0" err="1">
                <a:latin typeface="Arial Black" panose="020B0A04020102020204" pitchFamily="34" charset="0"/>
              </a:rPr>
              <a:t>digital</a:t>
            </a:r>
            <a:r>
              <a:rPr lang="pl-PL" sz="2000" b="1" dirty="0"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latin typeface="Arial Black" panose="020B0A04020102020204" pitchFamily="34" charset="0"/>
              </a:rPr>
              <a:t>competences</a:t>
            </a:r>
            <a:r>
              <a:rPr lang="pl-PL" sz="2000" b="1" dirty="0"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latin typeface="Arial Black" panose="020B0A04020102020204" pitchFamily="34" charset="0"/>
              </a:rPr>
              <a:t>among</a:t>
            </a:r>
            <a:r>
              <a:rPr lang="pl-PL" sz="2000" b="1" dirty="0"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latin typeface="Arial Black" panose="020B0A04020102020204" pitchFamily="34" charset="0"/>
              </a:rPr>
              <a:t>students</a:t>
            </a:r>
            <a:r>
              <a:rPr lang="pl-PL" sz="2000" b="1" dirty="0">
                <a:latin typeface="Arial Black" panose="020B0A04020102020204" pitchFamily="34" charset="0"/>
              </a:rPr>
              <a:t> by </a:t>
            </a:r>
            <a:r>
              <a:rPr lang="pl-PL" sz="2000" b="1" dirty="0" err="1">
                <a:latin typeface="Arial Black" panose="020B0A04020102020204" pitchFamily="34" charset="0"/>
              </a:rPr>
              <a:t>introducing</a:t>
            </a:r>
            <a:r>
              <a:rPr lang="pl-PL" sz="2000" b="1" dirty="0">
                <a:latin typeface="Arial Black" panose="020B0A04020102020204" pitchFamily="34" charset="0"/>
              </a:rPr>
              <a:t> </a:t>
            </a:r>
            <a:r>
              <a:rPr lang="pl-PL" sz="2000" b="1" u="sng" dirty="0" err="1">
                <a:latin typeface="Arial Black" panose="020B0A04020102020204" pitchFamily="34" charset="0"/>
              </a:rPr>
              <a:t>new</a:t>
            </a:r>
            <a:r>
              <a:rPr lang="pl-PL" sz="2000" b="1" u="sng" dirty="0">
                <a:latin typeface="Arial Black" panose="020B0A04020102020204" pitchFamily="34" charset="0"/>
              </a:rPr>
              <a:t> </a:t>
            </a:r>
            <a:r>
              <a:rPr lang="pl-PL" sz="2000" b="1" u="sng" dirty="0" err="1">
                <a:latin typeface="Arial Black" panose="020B0A04020102020204" pitchFamily="34" charset="0"/>
              </a:rPr>
              <a:t>organizational</a:t>
            </a:r>
            <a:r>
              <a:rPr lang="pl-PL" sz="2000" b="1" u="sng" dirty="0">
                <a:latin typeface="Arial Black" panose="020B0A04020102020204" pitchFamily="34" charset="0"/>
              </a:rPr>
              <a:t> </a:t>
            </a:r>
            <a:r>
              <a:rPr lang="pl-PL" sz="2000" b="1" u="sng" dirty="0" err="1">
                <a:latin typeface="Arial Black" panose="020B0A04020102020204" pitchFamily="34" charset="0"/>
              </a:rPr>
              <a:t>solutions</a:t>
            </a:r>
            <a:r>
              <a:rPr lang="pl-PL" sz="2000" b="1" u="sng" dirty="0">
                <a:latin typeface="Arial Black" panose="020B0A04020102020204" pitchFamily="34" charset="0"/>
              </a:rPr>
              <a:t> and </a:t>
            </a:r>
            <a:r>
              <a:rPr lang="pl-PL" sz="2000" b="1" u="sng" dirty="0" err="1">
                <a:latin typeface="Arial Black" panose="020B0A04020102020204" pitchFamily="34" charset="0"/>
              </a:rPr>
              <a:t>teaching</a:t>
            </a:r>
            <a:r>
              <a:rPr lang="pl-PL" sz="2000" b="1" u="sng" dirty="0">
                <a:latin typeface="Arial Black" panose="020B0A04020102020204" pitchFamily="34" charset="0"/>
              </a:rPr>
              <a:t> </a:t>
            </a:r>
            <a:r>
              <a:rPr lang="pl-PL" sz="2000" b="1" u="sng" dirty="0" err="1">
                <a:latin typeface="Arial Black" panose="020B0A04020102020204" pitchFamily="34" charset="0"/>
              </a:rPr>
              <a:t>processes</a:t>
            </a:r>
            <a:r>
              <a:rPr lang="pl-PL" sz="2000" b="1" u="sng" dirty="0">
                <a:latin typeface="Arial Black" panose="020B0A04020102020204" pitchFamily="34" charset="0"/>
              </a:rPr>
              <a:t> in </a:t>
            </a:r>
            <a:r>
              <a:rPr lang="pl-PL" sz="2000" b="1" u="sng" dirty="0" err="1">
                <a:latin typeface="Arial Black" panose="020B0A04020102020204" pitchFamily="34" charset="0"/>
              </a:rPr>
              <a:t>schools</a:t>
            </a:r>
            <a:r>
              <a:rPr lang="pl-PL" sz="2000" b="1" dirty="0">
                <a:latin typeface="Arial Black" panose="020B0A04020102020204" pitchFamily="34" charset="0"/>
              </a:rPr>
              <a:t>. </a:t>
            </a:r>
            <a:r>
              <a:rPr lang="pl-PL" sz="2000" b="1" dirty="0" err="1">
                <a:latin typeface="Arial Black" panose="020B0A04020102020204" pitchFamily="34" charset="0"/>
              </a:rPr>
              <a:t>Modification</a:t>
            </a:r>
            <a:r>
              <a:rPr lang="pl-PL" sz="2000" b="1" dirty="0">
                <a:latin typeface="Arial Black" panose="020B0A04020102020204" pitchFamily="34" charset="0"/>
              </a:rPr>
              <a:t> of the </a:t>
            </a:r>
            <a:r>
              <a:rPr lang="pl-PL" sz="2000" b="1" dirty="0" err="1">
                <a:latin typeface="Arial Black" panose="020B0A04020102020204" pitchFamily="34" charset="0"/>
              </a:rPr>
              <a:t>general</a:t>
            </a:r>
            <a:r>
              <a:rPr lang="pl-PL" sz="2000" b="1" dirty="0"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latin typeface="Arial Black" panose="020B0A04020102020204" pitchFamily="34" charset="0"/>
              </a:rPr>
              <a:t>education</a:t>
            </a:r>
            <a:r>
              <a:rPr lang="pl-PL" sz="2000" b="1" dirty="0"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latin typeface="Arial Black" panose="020B0A04020102020204" pitchFamily="34" charset="0"/>
              </a:rPr>
              <a:t>core</a:t>
            </a:r>
            <a:r>
              <a:rPr lang="pl-PL" sz="2000" b="1" dirty="0">
                <a:latin typeface="Arial Black" panose="020B0A04020102020204" pitchFamily="34" charset="0"/>
              </a:rPr>
              <a:t> to </a:t>
            </a:r>
            <a:r>
              <a:rPr lang="pl-PL" sz="2000" b="1" u="sng" dirty="0">
                <a:latin typeface="Arial Black" panose="020B0A04020102020204" pitchFamily="34" charset="0"/>
              </a:rPr>
              <a:t>transfer </a:t>
            </a:r>
            <a:r>
              <a:rPr lang="pl-PL" sz="2000" b="1" u="sng" dirty="0" err="1">
                <a:latin typeface="Arial Black" panose="020B0A04020102020204" pitchFamily="34" charset="0"/>
              </a:rPr>
              <a:t>knowledge</a:t>
            </a:r>
            <a:r>
              <a:rPr lang="pl-PL" sz="2000" b="1" u="sng" dirty="0">
                <a:latin typeface="Arial Black" panose="020B0A04020102020204" pitchFamily="34" charset="0"/>
              </a:rPr>
              <a:t> and </a:t>
            </a:r>
            <a:r>
              <a:rPr lang="pl-PL" sz="2000" b="1" u="sng" dirty="0" err="1">
                <a:latin typeface="Arial Black" panose="020B0A04020102020204" pitchFamily="34" charset="0"/>
              </a:rPr>
              <a:t>acquire</a:t>
            </a:r>
            <a:r>
              <a:rPr lang="pl-PL" sz="2000" b="1" u="sng" dirty="0">
                <a:latin typeface="Arial Black" panose="020B0A04020102020204" pitchFamily="34" charset="0"/>
              </a:rPr>
              <a:t> </a:t>
            </a:r>
            <a:r>
              <a:rPr lang="pl-PL" sz="2000" b="1" u="sng" dirty="0" err="1">
                <a:latin typeface="Arial Black" panose="020B0A04020102020204" pitchFamily="34" charset="0"/>
              </a:rPr>
              <a:t>digital</a:t>
            </a:r>
            <a:r>
              <a:rPr lang="pl-PL" sz="2000" b="1" u="sng" dirty="0">
                <a:latin typeface="Arial Black" panose="020B0A04020102020204" pitchFamily="34" charset="0"/>
              </a:rPr>
              <a:t> </a:t>
            </a:r>
            <a:r>
              <a:rPr lang="pl-PL" sz="2000" b="1" u="sng" dirty="0" err="1">
                <a:latin typeface="Arial Black" panose="020B0A04020102020204" pitchFamily="34" charset="0"/>
              </a:rPr>
              <a:t>skills</a:t>
            </a:r>
            <a:r>
              <a:rPr lang="pl-PL" sz="2000" b="1" u="sng" dirty="0">
                <a:latin typeface="Arial Black" panose="020B0A04020102020204" pitchFamily="34" charset="0"/>
              </a:rPr>
              <a:t> </a:t>
            </a:r>
            <a:r>
              <a:rPr lang="pl-PL" sz="2000" b="1" dirty="0">
                <a:latin typeface="Arial Black" panose="020B0A04020102020204" pitchFamily="34" charset="0"/>
              </a:rPr>
              <a:t>in the </a:t>
            </a:r>
            <a:r>
              <a:rPr lang="pl-PL" sz="2000" b="1" dirty="0" err="1">
                <a:latin typeface="Arial Black" panose="020B0A04020102020204" pitchFamily="34" charset="0"/>
              </a:rPr>
              <a:t>teaching</a:t>
            </a:r>
            <a:r>
              <a:rPr lang="pl-PL" sz="2000" b="1" dirty="0">
                <a:latin typeface="Arial Black" panose="020B0A04020102020204" pitchFamily="34" charset="0"/>
              </a:rPr>
              <a:t> of </a:t>
            </a:r>
            <a:r>
              <a:rPr lang="pl-PL" sz="2000" b="1" dirty="0" err="1">
                <a:latin typeface="Arial Black" panose="020B0A04020102020204" pitchFamily="34" charset="0"/>
              </a:rPr>
              <a:t>many</a:t>
            </a:r>
            <a:r>
              <a:rPr lang="pl-PL" sz="2000" b="1" dirty="0"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latin typeface="Arial Black" panose="020B0A04020102020204" pitchFamily="34" charset="0"/>
              </a:rPr>
              <a:t>subjects</a:t>
            </a:r>
            <a:r>
              <a:rPr lang="pl-PL" sz="2000" b="1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C79E6AE-A189-43FF-8F96-5DF613517923}"/>
              </a:ext>
            </a:extLst>
          </p:cNvPr>
          <p:cNvSpPr/>
          <p:nvPr/>
        </p:nvSpPr>
        <p:spPr>
          <a:xfrm>
            <a:off x="120127" y="2095136"/>
            <a:ext cx="5465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Future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prosperity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will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depend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heavily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on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how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well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societies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and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governments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cope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with the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digital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revolution</a:t>
            </a:r>
            <a:r>
              <a:rPr lang="pl-PL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53D7C7D-7505-40EB-BDAE-F24A101F7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90" y="1037237"/>
            <a:ext cx="1004487" cy="804479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D1CB6A9-70DC-4BDB-A4BB-4150CFB6552B}"/>
              </a:ext>
            </a:extLst>
          </p:cNvPr>
          <p:cNvSpPr/>
          <p:nvPr/>
        </p:nvSpPr>
        <p:spPr>
          <a:xfrm>
            <a:off x="1150077" y="1447066"/>
            <a:ext cx="6174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C</a:t>
            </a:r>
            <a:r>
              <a:rPr lang="en-US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onclusions</a:t>
            </a:r>
            <a:r>
              <a:rPr lang="en-US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and recommendations </a:t>
            </a:r>
            <a:endParaRPr lang="pl-PL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40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Znalezione obrazy dla zapytania iem katowice">
            <a:extLst>
              <a:ext uri="{FF2B5EF4-FFF2-40B4-BE49-F238E27FC236}">
                <a16:creationId xmlns:a16="http://schemas.microsoft.com/office/drawing/2014/main" id="{990FEEF8-0DCF-46B9-85C4-A9B5A5B60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5D7C14B-9E39-4B85-A63F-AA7A2A82536E}"/>
              </a:ext>
            </a:extLst>
          </p:cNvPr>
          <p:cNvSpPr/>
          <p:nvPr/>
        </p:nvSpPr>
        <p:spPr>
          <a:xfrm>
            <a:off x="10048464" y="6550223"/>
            <a:ext cx="2143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b="1" i="1">
                <a:solidFill>
                  <a:schemeClr val="bg1"/>
                </a:solidFill>
              </a:rPr>
              <a:t>Photo source: EsportRadio24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ECBC21F-A1FC-469E-9E1A-50429C0B2F70}"/>
              </a:ext>
            </a:extLst>
          </p:cNvPr>
          <p:cNvSpPr/>
          <p:nvPr/>
        </p:nvSpPr>
        <p:spPr>
          <a:xfrm>
            <a:off x="0" y="93361"/>
            <a:ext cx="5801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800" b="1" dirty="0">
                <a:solidFill>
                  <a:srgbClr val="FFFF00"/>
                </a:solidFill>
              </a:rPr>
              <a:t>Photo: IEM in Katowice, Poland, 2019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F611A12-7A90-4F3A-AD44-444ECA414DB8}"/>
              </a:ext>
            </a:extLst>
          </p:cNvPr>
          <p:cNvSpPr/>
          <p:nvPr/>
        </p:nvSpPr>
        <p:spPr>
          <a:xfrm>
            <a:off x="144161" y="1610409"/>
            <a:ext cx="55399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In the era of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digitalisation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international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cooperation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is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also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important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because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of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cooperation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  and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implementation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of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economic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solutions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, exchange of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experience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6FF4D917-A69E-46F0-B1FC-333C68A04405}"/>
              </a:ext>
            </a:extLst>
          </p:cNvPr>
          <p:cNvSpPr/>
          <p:nvPr/>
        </p:nvSpPr>
        <p:spPr>
          <a:xfrm>
            <a:off x="144161" y="330786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Create</a:t>
            </a:r>
            <a:r>
              <a:rPr lang="pl-PL" sz="2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an</a:t>
            </a:r>
            <a:r>
              <a:rPr lang="pl-PL" sz="2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adequate</a:t>
            </a:r>
            <a:r>
              <a:rPr lang="pl-PL" sz="2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training</a:t>
            </a:r>
            <a:r>
              <a:rPr lang="pl-PL" sz="2000" dirty="0">
                <a:solidFill>
                  <a:schemeClr val="bg1"/>
                </a:solidFill>
                <a:latin typeface="Arial Black" panose="020B0A04020102020204" pitchFamily="34" charset="0"/>
              </a:rPr>
              <a:t> program </a:t>
            </a:r>
            <a:r>
              <a:rPr lang="pl-PL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both</a:t>
            </a:r>
            <a:r>
              <a:rPr lang="pl-PL" sz="2000" dirty="0">
                <a:solidFill>
                  <a:schemeClr val="bg1"/>
                </a:solidFill>
                <a:latin typeface="Arial Black" panose="020B0A04020102020204" pitchFamily="34" charset="0"/>
              </a:rPr>
              <a:t> for </a:t>
            </a:r>
            <a:r>
              <a:rPr lang="pl-PL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employees</a:t>
            </a:r>
            <a:r>
              <a:rPr lang="pl-PL" sz="2000" dirty="0">
                <a:solidFill>
                  <a:schemeClr val="bg1"/>
                </a:solidFill>
                <a:latin typeface="Arial Black" panose="020B0A04020102020204" pitchFamily="34" charset="0"/>
              </a:rPr>
              <a:t> and trade </a:t>
            </a:r>
            <a:r>
              <a:rPr lang="pl-PL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unionists</a:t>
            </a:r>
            <a:r>
              <a:rPr lang="pl-PL" sz="2000" dirty="0">
                <a:solidFill>
                  <a:schemeClr val="bg1"/>
                </a:solidFill>
                <a:latin typeface="Arial Black" panose="020B0A04020102020204" pitchFamily="34" charset="0"/>
              </a:rPr>
              <a:t> (...)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7791B88-3CF5-449F-B8C4-2548E9F40BCB}"/>
              </a:ext>
            </a:extLst>
          </p:cNvPr>
          <p:cNvSpPr/>
          <p:nvPr/>
        </p:nvSpPr>
        <p:spPr>
          <a:xfrm>
            <a:off x="6240161" y="3241625"/>
            <a:ext cx="57026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Introduce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to the  program for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increasing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employees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and trade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unionist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digital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competences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. A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shorter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training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day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(4-6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hours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)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is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recommended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because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such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training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sessions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are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more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effective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. The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training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plan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should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also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include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workshops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developing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soft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skills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, i.e.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competencies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related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to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self-presentation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 and </a:t>
            </a:r>
            <a:r>
              <a:rPr lang="pl-PL" sz="20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communication</a:t>
            </a:r>
            <a:r>
              <a:rPr lang="pl-PL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F3A6E9F-FB2E-407C-BB4F-92A4E0AD3EEA}"/>
              </a:ext>
            </a:extLst>
          </p:cNvPr>
          <p:cNvSpPr/>
          <p:nvPr/>
        </p:nvSpPr>
        <p:spPr>
          <a:xfrm>
            <a:off x="6240161" y="169875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People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struggling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with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job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loss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or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facing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change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need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comprehensive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support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based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on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upgrading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qualifications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and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retraining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including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digital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l-PL" sz="20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competences</a:t>
            </a:r>
            <a:r>
              <a:rPr lang="pl-PL" sz="2000" b="1" dirty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7D3D0A3-10F7-4229-A320-644A1550D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61" y="678137"/>
            <a:ext cx="1004487" cy="80447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D50B25B1-5A23-40D0-91D2-E1C89DF00EDE}"/>
              </a:ext>
            </a:extLst>
          </p:cNvPr>
          <p:cNvSpPr/>
          <p:nvPr/>
        </p:nvSpPr>
        <p:spPr>
          <a:xfrm>
            <a:off x="1148648" y="1082507"/>
            <a:ext cx="627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onclusions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and recommendations</a:t>
            </a:r>
            <a:r>
              <a:rPr lang="pl-PL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pl-PL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70">
            <a:extLst>
              <a:ext uri="{FF2B5EF4-FFF2-40B4-BE49-F238E27FC236}">
                <a16:creationId xmlns:a16="http://schemas.microsoft.com/office/drawing/2014/main" id="{8C266B9D-DC87-430A-8D3A-2E83639A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3093" name="Rectangle 72">
            <a:extLst>
              <a:ext uri="{FF2B5EF4-FFF2-40B4-BE49-F238E27FC236}">
                <a16:creationId xmlns:a16="http://schemas.microsoft.com/office/drawing/2014/main" id="{254B162D-1BD7-41E0-844F-F94AE2CE2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4" name="Rectangle 74">
            <a:extLst>
              <a:ext uri="{FF2B5EF4-FFF2-40B4-BE49-F238E27FC236}">
                <a16:creationId xmlns:a16="http://schemas.microsoft.com/office/drawing/2014/main" id="{1264404B-1C0F-4383-8FC3-A3E3264AA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5" name="Rectangle 76">
            <a:extLst>
              <a:ext uri="{FF2B5EF4-FFF2-40B4-BE49-F238E27FC236}">
                <a16:creationId xmlns:a16="http://schemas.microsoft.com/office/drawing/2014/main" id="{619F5C88-C232-4D01-8DB1-8A0C673DD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vr">
            <a:extLst>
              <a:ext uri="{FF2B5EF4-FFF2-40B4-BE49-F238E27FC236}">
                <a16:creationId xmlns:a16="http://schemas.microsoft.com/office/drawing/2014/main" id="{070591B3-7472-4BD7-ADFB-0C1A198B3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532" y="715613"/>
            <a:ext cx="11292143" cy="49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6" name="Rectangle 78">
            <a:extLst>
              <a:ext uri="{FF2B5EF4-FFF2-40B4-BE49-F238E27FC236}">
                <a16:creationId xmlns:a16="http://schemas.microsoft.com/office/drawing/2014/main" id="{1EEE7F17-8E08-4C69-8E22-661908E6D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873675"/>
            <a:ext cx="11296733" cy="51689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B2465C6-76CC-4FEB-AB49-A984C0E35771}"/>
              </a:ext>
            </a:extLst>
          </p:cNvPr>
          <p:cNvSpPr txBox="1"/>
          <p:nvPr/>
        </p:nvSpPr>
        <p:spPr>
          <a:xfrm>
            <a:off x="630195" y="5873675"/>
            <a:ext cx="604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>
                <a:solidFill>
                  <a:schemeClr val="bg1"/>
                </a:solidFill>
              </a:rPr>
              <a:t>Young </a:t>
            </a:r>
            <a:r>
              <a:rPr lang="pl-PL" sz="2400" b="1" i="1" dirty="0" err="1">
                <a:solidFill>
                  <a:schemeClr val="bg1"/>
                </a:solidFill>
              </a:rPr>
              <a:t>Polish</a:t>
            </a:r>
            <a:r>
              <a:rPr lang="pl-PL" sz="2400" b="1" i="1" dirty="0">
                <a:solidFill>
                  <a:schemeClr val="bg1"/>
                </a:solidFill>
              </a:rPr>
              <a:t> </a:t>
            </a:r>
            <a:r>
              <a:rPr lang="pl-PL" sz="2400" b="1" i="1" dirty="0" err="1">
                <a:solidFill>
                  <a:schemeClr val="bg1"/>
                </a:solidFill>
              </a:rPr>
              <a:t>Miners</a:t>
            </a:r>
            <a:r>
              <a:rPr lang="pl-PL" sz="2400" b="1" i="1" dirty="0">
                <a:solidFill>
                  <a:schemeClr val="bg1"/>
                </a:solidFill>
              </a:rPr>
              <a:t> - </a:t>
            </a:r>
            <a:r>
              <a:rPr lang="pl-PL" sz="2400" b="1" i="1" dirty="0" err="1">
                <a:solidFill>
                  <a:schemeClr val="bg1"/>
                </a:solidFill>
              </a:rPr>
              <a:t>before</a:t>
            </a:r>
            <a:r>
              <a:rPr lang="pl-PL" sz="2400" b="1" i="1" dirty="0">
                <a:solidFill>
                  <a:schemeClr val="bg1"/>
                </a:solidFill>
              </a:rPr>
              <a:t> </a:t>
            </a:r>
            <a:r>
              <a:rPr lang="pl-PL" sz="2400" b="1" i="1" dirty="0" err="1">
                <a:solidFill>
                  <a:schemeClr val="bg1"/>
                </a:solidFill>
              </a:rPr>
              <a:t>they</a:t>
            </a:r>
            <a:r>
              <a:rPr lang="pl-PL" sz="2400" b="1" i="1" dirty="0">
                <a:solidFill>
                  <a:schemeClr val="bg1"/>
                </a:solidFill>
              </a:rPr>
              <a:t> go underground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3E3E45F7-B96C-492B-B697-65BE819C50EA}"/>
              </a:ext>
            </a:extLst>
          </p:cNvPr>
          <p:cNvSpPr txBox="1"/>
          <p:nvPr/>
        </p:nvSpPr>
        <p:spPr>
          <a:xfrm>
            <a:off x="9121834" y="6562727"/>
            <a:ext cx="31825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/>
              <a:t>Photo </a:t>
            </a:r>
            <a:r>
              <a:rPr lang="pl-PL" sz="1200" i="1" dirty="0" err="1"/>
              <a:t>source</a:t>
            </a:r>
            <a:r>
              <a:rPr lang="pl-PL" sz="1200" i="1" dirty="0"/>
              <a:t>: news on the </a:t>
            </a:r>
            <a:r>
              <a:rPr lang="pl-PL" sz="1200" i="1" dirty="0" err="1"/>
              <a:t>website</a:t>
            </a:r>
            <a:r>
              <a:rPr lang="pl-PL" sz="1200" i="1" dirty="0"/>
              <a:t> </a:t>
            </a:r>
            <a:r>
              <a:rPr lang="pl-PL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http://nettg.pl/</a:t>
            </a:r>
            <a:endParaRPr lang="pl-PL" sz="1200" i="1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1197F5F-FAB0-416B-82F8-CCD5DE36660B}"/>
              </a:ext>
            </a:extLst>
          </p:cNvPr>
          <p:cNvSpPr/>
          <p:nvPr/>
        </p:nvSpPr>
        <p:spPr>
          <a:xfrm>
            <a:off x="7574691" y="1264253"/>
            <a:ext cx="4163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/>
              <a:t>The </a:t>
            </a:r>
            <a:r>
              <a:rPr lang="pl-PL" b="1" i="1" dirty="0" err="1"/>
              <a:t>good</a:t>
            </a:r>
            <a:r>
              <a:rPr lang="pl-PL" b="1" i="1" dirty="0"/>
              <a:t> </a:t>
            </a:r>
            <a:r>
              <a:rPr lang="pl-PL" b="1" i="1" dirty="0" err="1"/>
              <a:t>practice</a:t>
            </a:r>
            <a:r>
              <a:rPr lang="pl-PL" b="1" i="1" dirty="0"/>
              <a:t> &amp; b</a:t>
            </a:r>
            <a:r>
              <a:rPr lang="en-US" b="1" i="1" dirty="0" err="1"/>
              <a:t>est</a:t>
            </a:r>
            <a:r>
              <a:rPr lang="en-US" b="1" i="1" dirty="0"/>
              <a:t> examples: </a:t>
            </a:r>
            <a:endParaRPr lang="pl-PL" b="1" i="1" dirty="0"/>
          </a:p>
          <a:p>
            <a:r>
              <a:rPr lang="en-US" b="1" i="1" dirty="0"/>
              <a:t>Virtual Reality Studio and </a:t>
            </a:r>
            <a:r>
              <a:rPr lang="pl-PL" b="1" i="1" dirty="0" err="1"/>
              <a:t>Workers</a:t>
            </a:r>
            <a:r>
              <a:rPr lang="pl-PL" b="1" i="1" dirty="0"/>
              <a:t> </a:t>
            </a:r>
            <a:r>
              <a:rPr lang="en-US" b="1" i="1" dirty="0"/>
              <a:t>Education</a:t>
            </a:r>
            <a:endParaRPr lang="pl-PL" b="1" i="1" dirty="0"/>
          </a:p>
          <a:p>
            <a:r>
              <a:rPr lang="en-US" b="1" i="1" dirty="0"/>
              <a:t>at the workplace</a:t>
            </a:r>
            <a:r>
              <a:rPr lang="pl-PL" b="1" i="1" dirty="0"/>
              <a:t>, JSW, Poland, 2019</a:t>
            </a:r>
            <a:r>
              <a:rPr lang="en-US" b="1" i="1" dirty="0"/>
              <a:t>.</a:t>
            </a:r>
            <a:endParaRPr lang="pl-PL" b="1" i="1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CFE5B0AC-3FDA-490B-A9C9-0B0196494F4E}"/>
              </a:ext>
            </a:extLst>
          </p:cNvPr>
          <p:cNvSpPr/>
          <p:nvPr/>
        </p:nvSpPr>
        <p:spPr>
          <a:xfrm>
            <a:off x="630194" y="6439616"/>
            <a:ext cx="54658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Students will learn a bit </a:t>
            </a:r>
            <a:r>
              <a:rPr lang="pl-PL" sz="2000" b="1" dirty="0" err="1">
                <a:solidFill>
                  <a:srgbClr val="00B0F0"/>
                </a:solidFill>
              </a:rPr>
              <a:t>more</a:t>
            </a:r>
            <a:r>
              <a:rPr lang="pl-PL" sz="2000" b="1" dirty="0">
                <a:solidFill>
                  <a:srgbClr val="00B0F0"/>
                </a:solidFill>
              </a:rPr>
              <a:t> </a:t>
            </a:r>
            <a:r>
              <a:rPr lang="en-US" sz="2000" b="1" dirty="0">
                <a:solidFill>
                  <a:srgbClr val="00B0F0"/>
                </a:solidFill>
              </a:rPr>
              <a:t>of mining work</a:t>
            </a:r>
            <a:r>
              <a:rPr lang="pl-PL" sz="2000" b="1" dirty="0">
                <a:solidFill>
                  <a:srgbClr val="00B0F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73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222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1" name="Rectangle 224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2" name="Rectangle 226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8" name="Picture 2" descr="Podobny obraz">
            <a:extLst>
              <a:ext uri="{FF2B5EF4-FFF2-40B4-BE49-F238E27FC236}">
                <a16:creationId xmlns:a16="http://schemas.microsoft.com/office/drawing/2014/main" id="{90B353BA-D5D2-4B73-8863-C634FDC053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r="3" b="5027"/>
          <a:stretch/>
        </p:blipFill>
        <p:spPr bwMode="auto">
          <a:xfrm>
            <a:off x="20" y="2"/>
            <a:ext cx="4578252" cy="2608957"/>
          </a:xfrm>
          <a:prstGeom prst="rect">
            <a:avLst/>
          </a:prstGeom>
          <a:noFill/>
        </p:spPr>
      </p:pic>
      <p:sp>
        <p:nvSpPr>
          <p:cNvPr id="283" name="Rectangle 228">
            <a:extLst>
              <a:ext uri="{FF2B5EF4-FFF2-40B4-BE49-F238E27FC236}">
                <a16:creationId xmlns:a16="http://schemas.microsoft.com/office/drawing/2014/main" id="{2C2811D4-5347-4268-B736-DF29160D7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11819"/>
            <a:ext cx="4576634" cy="4235946"/>
          </a:xfrm>
          <a:prstGeom prst="rect">
            <a:avLst/>
          </a:prstGeom>
          <a:solidFill>
            <a:srgbClr val="465359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E7F5487-E68D-48E5-A449-47B8D0A88256}"/>
              </a:ext>
            </a:extLst>
          </p:cNvPr>
          <p:cNvSpPr/>
          <p:nvPr/>
        </p:nvSpPr>
        <p:spPr>
          <a:xfrm>
            <a:off x="559156" y="2865464"/>
            <a:ext cx="3412067" cy="563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2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 Sector, 2019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9F7511E-2915-4154-9B9B-93DD96F0D5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66" r="2753" b="1"/>
          <a:stretch/>
        </p:blipFill>
        <p:spPr>
          <a:xfrm>
            <a:off x="4578270" y="-2"/>
            <a:ext cx="7613730" cy="6858000"/>
          </a:xfrm>
          <a:prstGeom prst="rect">
            <a:avLst/>
          </a:prstGeom>
        </p:spPr>
      </p:pic>
      <p:sp>
        <p:nvSpPr>
          <p:cNvPr id="284" name="Rectangle 230">
            <a:extLst>
              <a:ext uri="{FF2B5EF4-FFF2-40B4-BE49-F238E27FC236}">
                <a16:creationId xmlns:a16="http://schemas.microsoft.com/office/drawing/2014/main" id="{74EFA34C-3CB6-4E42-AA45-8B85EB878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32">
            <a:extLst>
              <a:ext uri="{FF2B5EF4-FFF2-40B4-BE49-F238E27FC236}">
                <a16:creationId xmlns:a16="http://schemas.microsoft.com/office/drawing/2014/main" id="{C9313C9E-0227-4919-B36E-DE3343267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C7D0304-2D63-479F-AEDD-1F48DB071657}"/>
              </a:ext>
            </a:extLst>
          </p:cNvPr>
          <p:cNvSpPr txBox="1"/>
          <p:nvPr/>
        </p:nvSpPr>
        <p:spPr>
          <a:xfrm>
            <a:off x="222422" y="3479738"/>
            <a:ext cx="4164227" cy="32794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pl-PL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IT sector is our export pearl,</a:t>
            </a:r>
            <a:r>
              <a:rPr lang="en-US" b="1" i="1" dirty="0">
                <a:solidFill>
                  <a:srgbClr val="FFFFFF"/>
                </a:solidFill>
              </a:rPr>
              <a:t> </a:t>
            </a:r>
            <a:r>
              <a:rPr lang="pl-PL" b="1" i="1" dirty="0">
                <a:solidFill>
                  <a:srgbClr val="FFFFFF"/>
                </a:solidFill>
              </a:rPr>
              <a:t>                     </a:t>
            </a:r>
            <a:r>
              <a:rPr lang="en-US" b="1" dirty="0">
                <a:solidFill>
                  <a:srgbClr val="FFFFFF"/>
                </a:solidFill>
              </a:rPr>
              <a:t>prof. Adam </a:t>
            </a:r>
            <a:r>
              <a:rPr lang="en-US" b="1" dirty="0" err="1">
                <a:solidFill>
                  <a:srgbClr val="FFFFFF"/>
                </a:solidFill>
              </a:rPr>
              <a:t>Glapiński</a:t>
            </a:r>
            <a:r>
              <a:rPr lang="en-US" b="1" dirty="0">
                <a:solidFill>
                  <a:srgbClr val="FFFFFF"/>
                </a:solidFill>
              </a:rPr>
              <a:t>, President of NBP</a:t>
            </a:r>
          </a:p>
          <a:p>
            <a:pPr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rgbClr val="FFFFFF"/>
                </a:solidFill>
              </a:rPr>
              <a:t>This year's surplus in the </a:t>
            </a:r>
            <a:r>
              <a:rPr lang="en-US" b="1" dirty="0">
                <a:solidFill>
                  <a:srgbClr val="FF0000"/>
                </a:solidFill>
              </a:rPr>
              <a:t>balance</a:t>
            </a:r>
            <a:r>
              <a:rPr lang="pl-PL" b="1" dirty="0">
                <a:solidFill>
                  <a:srgbClr val="FF0000"/>
                </a:solidFill>
              </a:rPr>
              <a:t>                  </a:t>
            </a:r>
            <a:r>
              <a:rPr lang="en-US" b="1" dirty="0">
                <a:solidFill>
                  <a:srgbClr val="FF0000"/>
                </a:solidFill>
              </a:rPr>
              <a:t> of exchange of services</a:t>
            </a:r>
            <a:r>
              <a:rPr lang="en-US" b="1" dirty="0">
                <a:solidFill>
                  <a:srgbClr val="FFFFFF"/>
                </a:solidFill>
              </a:rPr>
              <a:t> with foreign countries will reach a magical value </a:t>
            </a:r>
            <a:r>
              <a:rPr lang="pl-PL" b="1" dirty="0">
                <a:solidFill>
                  <a:srgbClr val="FFFFFF"/>
                </a:solidFill>
              </a:rPr>
              <a:t>                       </a:t>
            </a:r>
            <a:r>
              <a:rPr lang="en-US" b="1" dirty="0">
                <a:solidFill>
                  <a:srgbClr val="FFFFFF"/>
                </a:solidFill>
              </a:rPr>
              <a:t>of PLN 100 billion (almost 5% of GDP).</a:t>
            </a:r>
            <a:r>
              <a:rPr lang="pl-PL" b="1" dirty="0">
                <a:solidFill>
                  <a:srgbClr val="FFFFFF"/>
                </a:solidFill>
              </a:rPr>
              <a:t>   </a:t>
            </a:r>
          </a:p>
          <a:p>
            <a:pPr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b="1" dirty="0">
                <a:solidFill>
                  <a:srgbClr val="FFFFFF"/>
                </a:solidFill>
              </a:rPr>
              <a:t>In the year of Poland's accession </a:t>
            </a:r>
            <a:r>
              <a:rPr lang="pl-PL" b="1" dirty="0">
                <a:solidFill>
                  <a:srgbClr val="FFFFFF"/>
                </a:solidFill>
              </a:rPr>
              <a:t>                          </a:t>
            </a:r>
            <a:r>
              <a:rPr lang="en-US" b="1" dirty="0">
                <a:solidFill>
                  <a:srgbClr val="FFFFFF"/>
                </a:solidFill>
              </a:rPr>
              <a:t>to the EU, the surplus was PLN 6.2 </a:t>
            </a:r>
            <a:r>
              <a:rPr lang="en-US" b="1" dirty="0" err="1">
                <a:solidFill>
                  <a:srgbClr val="FFFFFF"/>
                </a:solidFill>
              </a:rPr>
              <a:t>bil</a:t>
            </a:r>
            <a:r>
              <a:rPr lang="pl-PL" b="1" dirty="0">
                <a:solidFill>
                  <a:srgbClr val="FFFFFF"/>
                </a:solidFill>
              </a:rPr>
              <a:t>l</a:t>
            </a:r>
            <a:r>
              <a:rPr lang="en-US" b="1" dirty="0">
                <a:solidFill>
                  <a:srgbClr val="FFFFFF"/>
                </a:solidFill>
              </a:rPr>
              <a:t>ion</a:t>
            </a:r>
            <a:r>
              <a:rPr lang="pl-PL" b="1" dirty="0">
                <a:solidFill>
                  <a:srgbClr val="FFFFFF"/>
                </a:solidFill>
              </a:rPr>
              <a:t>                 </a:t>
            </a:r>
            <a:r>
              <a:rPr lang="en-US" b="1" dirty="0">
                <a:solidFill>
                  <a:srgbClr val="FFFFFF"/>
                </a:solidFill>
              </a:rPr>
              <a:t> (0.7 per cent of 2004 GDP), </a:t>
            </a:r>
            <a:r>
              <a:rPr lang="pl-PL" b="1" dirty="0">
                <a:solidFill>
                  <a:srgbClr val="FFFFFF"/>
                </a:solidFill>
              </a:rPr>
              <a:t>                             </a:t>
            </a:r>
            <a:r>
              <a:rPr lang="en-US" b="1" dirty="0">
                <a:solidFill>
                  <a:srgbClr val="FFFFFF"/>
                </a:solidFill>
              </a:rPr>
              <a:t>which was over 16 times smaller.</a:t>
            </a:r>
          </a:p>
        </p:txBody>
      </p:sp>
    </p:spTree>
    <p:extLst>
      <p:ext uri="{BB962C8B-B14F-4D97-AF65-F5344CB8AC3E}">
        <p14:creationId xmlns:p14="http://schemas.microsoft.com/office/powerpoint/2010/main" val="812866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ultimedia online 5" title="Z kamerą w ścianie, kilometr pod ziemią">
            <a:hlinkClick r:id="" action="ppaction://media"/>
            <a:extLst>
              <a:ext uri="{FF2B5EF4-FFF2-40B4-BE49-F238E27FC236}">
                <a16:creationId xmlns:a16="http://schemas.microsoft.com/office/drawing/2014/main" id="{C4928F11-05FD-4E0C-B86A-447C0C1AC6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6724"/>
            <a:ext cx="12144491" cy="683127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F97D92AA-F5C7-4B95-9E18-EF337DE3E676}"/>
              </a:ext>
            </a:extLst>
          </p:cNvPr>
          <p:cNvSpPr/>
          <p:nvPr/>
        </p:nvSpPr>
        <p:spPr>
          <a:xfrm>
            <a:off x="0" y="6461944"/>
            <a:ext cx="3807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Source: https://youtu.be/rkSTBJ93SCQ</a:t>
            </a:r>
          </a:p>
        </p:txBody>
      </p:sp>
    </p:spTree>
    <p:extLst>
      <p:ext uri="{BB962C8B-B14F-4D97-AF65-F5344CB8AC3E}">
        <p14:creationId xmlns:p14="http://schemas.microsoft.com/office/powerpoint/2010/main" val="110877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8151004-9EA3-4B56-9533-C044CE410C5B}"/>
              </a:ext>
            </a:extLst>
          </p:cNvPr>
          <p:cNvSpPr/>
          <p:nvPr/>
        </p:nvSpPr>
        <p:spPr>
          <a:xfrm>
            <a:off x="1524000" y="2420888"/>
            <a:ext cx="9144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 for your attention!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400" b="1" i="1" dirty="0">
                <a:solidFill>
                  <a:prstClr val="black"/>
                </a:solidFill>
                <a:latin typeface="Calibri" panose="020F0502020204030204"/>
              </a:rPr>
              <a:t>Grzegorz TREFON</a:t>
            </a:r>
            <a:endParaRPr kumimoji="0" lang="sk-SK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</a:t>
            </a:r>
            <a:r>
              <a:rPr lang="sk-SK" dirty="0">
                <a:solidFill>
                  <a:prstClr val="black"/>
                </a:solidFill>
                <a:latin typeface="Calibri" panose="020F0502020204030204"/>
              </a:rPr>
              <a:t>grzegorz.trefon</a:t>
            </a:r>
            <a:r>
              <a:rPr lang="sk-SK" dirty="0">
                <a:solidFill>
                  <a:prstClr val="black"/>
                </a:solidFill>
              </a:rPr>
              <a:t>@kadra.org.pl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5" descr="C:\Users\Grzegorz\Downloads\Poland-representative-elements-collection\OR7ZLY0.jpg">
            <a:extLst>
              <a:ext uri="{FF2B5EF4-FFF2-40B4-BE49-F238E27FC236}">
                <a16:creationId xmlns:a16="http://schemas.microsoft.com/office/drawing/2014/main" id="{1CE2FB5A-A9E3-4065-8B9E-969C74D43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3094" b="76825"/>
          <a:stretch>
            <a:fillRect/>
          </a:stretch>
        </p:blipFill>
        <p:spPr bwMode="auto">
          <a:xfrm>
            <a:off x="1991544" y="5445224"/>
            <a:ext cx="8136904" cy="1224136"/>
          </a:xfrm>
          <a:prstGeom prst="rect">
            <a:avLst/>
          </a:prstGeom>
          <a:noFill/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B4AC1DB2-B597-465A-A97D-FC03F598582F}"/>
              </a:ext>
            </a:extLst>
          </p:cNvPr>
          <p:cNvSpPr/>
          <p:nvPr/>
        </p:nvSpPr>
        <p:spPr>
          <a:xfrm>
            <a:off x="7237370" y="6293808"/>
            <a:ext cx="2919069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pl-PL" b="1" dirty="0" err="1">
                <a:solidFill>
                  <a:srgbClr val="FF0000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Bucharest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4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December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2019</a:t>
            </a:r>
          </a:p>
        </p:txBody>
      </p:sp>
      <p:pic>
        <p:nvPicPr>
          <p:cNvPr id="5" name="Picture 2" descr="http://www.nettg.pl/tmp/images/2012-05/max-800x600/1338453736-kadralogojpg.jpg">
            <a:extLst>
              <a:ext uri="{FF2B5EF4-FFF2-40B4-BE49-F238E27FC236}">
                <a16:creationId xmlns:a16="http://schemas.microsoft.com/office/drawing/2014/main" id="{868A3A45-09A7-4245-B31B-911BEE76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0" y="7937"/>
            <a:ext cx="1422046" cy="113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59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1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6" name="Rectangle 11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Rectangle 11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8" name="Rectangle 120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2D9708D-9583-445C-A984-AB4A952F3111}"/>
              </a:ext>
            </a:extLst>
          </p:cNvPr>
          <p:cNvSpPr/>
          <p:nvPr/>
        </p:nvSpPr>
        <p:spPr>
          <a:xfrm>
            <a:off x="1138666" y="746344"/>
            <a:ext cx="3011188" cy="8009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KADRA PROJECT</a:t>
            </a:r>
          </a:p>
        </p:txBody>
      </p:sp>
      <p:sp>
        <p:nvSpPr>
          <p:cNvPr id="129" name="Rectangle 122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EBCA542-64F6-4E08-A2E8-A0F1B874B0FD}"/>
              </a:ext>
            </a:extLst>
          </p:cNvPr>
          <p:cNvSpPr/>
          <p:nvPr/>
        </p:nvSpPr>
        <p:spPr>
          <a:xfrm>
            <a:off x="609906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RESEARCH AND ANALYSIS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b="1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800100" lvl="1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Digitalisation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Automation</a:t>
            </a:r>
          </a:p>
          <a:p>
            <a:pPr marL="800100" lvl="1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Decarbonisation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Demograghic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changes</a:t>
            </a:r>
          </a:p>
          <a:p>
            <a:pPr marL="800100" lvl="1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Ø"/>
            </a:pPr>
            <a:r>
              <a:rPr lang="en-US" b="1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Globalisation</a:t>
            </a:r>
            <a:endParaRPr lang="en-US" b="1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342900" indent="-34290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b="1" i="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TRAININGS FOR UNION Rep.</a:t>
            </a:r>
          </a:p>
        </p:txBody>
      </p:sp>
      <p:pic>
        <p:nvPicPr>
          <p:cNvPr id="41" name="Obraz 40">
            <a:extLst>
              <a:ext uri="{FF2B5EF4-FFF2-40B4-BE49-F238E27FC236}">
                <a16:creationId xmlns:a16="http://schemas.microsoft.com/office/drawing/2014/main" id="{9D89EC96-539C-4AE5-ACDF-FB265B865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 r="-1" b="-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FDC573D4-4DFB-4FE3-92AF-1B7300108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1" y="768193"/>
            <a:ext cx="1004487" cy="8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932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2DCE443-845C-4FA2-BF63-D688FC8CA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63" y="6023593"/>
            <a:ext cx="1004487" cy="804479"/>
          </a:xfrm>
          <a:prstGeom prst="rect">
            <a:avLst/>
          </a:prstGeom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BB579BB6-45BC-4E0C-A26C-AF060357B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AutoShape 4" descr="data:image/jpeg;base64,/9j/4AAQSkZJRgABAQAAAQABAAD/2wCEAAkGBhQSERUUEhQVFBQUGBwYFRYWFRQYGBgXGBgXHBYYFhkYHCYeGBwjHBodHy8gIycpLCwsFSIyNjIqNSYsLCkBCQoKDgwOGQ8PGjUkHyIyLDAyLDUsNTUpKTUsLCw1LDU0NDQuLDUtLDAtLyk0MCwsLCosMC0sLDAsLCwsLCksLP/AABEIAJ0AmAMBIgACEQEDEQH/xAAcAAACAgMBAQAAAAAAAAAAAAAABwUGAQMEAgj/xABVEAABAgMDBwYIBwsKBwEAAAABAgMABBEFEiEGBxMxQVGRFBciUmGBMlNxcpKhsdEjQlRiY5OiFiQzNbKzweHi4/AIJSZkc3SCo9LTNDZDVZTD8RX/xAAbAQACAwEBAQAAAAAAAAAAAAAABQMEBgIBB//EADkRAAEDAgMECAUCBQUAAAAAAAEAAgMEEQUSIRQxQZETFlFSYXGB4QYiMqGxwdEVU5Ky8DNCYnKD/9oADAMBAAIRAxEAPwComMRkxikZpY9EEEECEQQRmkCED+P4/jXFhnsjXGZTlDqkIVUUaPhFJGFD1/m7gfJEJIzRacS4mhUghQBFRUbwf476RfpC1TPNvLn0NokwRcWSUlC6gUbVSqu07zTeBUqZJI8pb9PHtPgAmFJFHIHB31cOz1VetPItxqWTMIWh1F0KXcNbtTrT1kgazhtwjpzXfjJvzHPyY7MpLdmJZbjJQhMs40UMJbpcuEUC0KAxV0sR2jsJ481x/nJvzHPyYsYe6RzgX8Tp5ePiFK5kbKhoj07U8ozGII1CdrMEYrBWBCzBGKwVgQswRisFYELMEEECF8yysot1YQ2krWrUkazEl9yE58mc4J98bsiD9/s+cr8hUOPTp6yeIjBYhiElM8MY29xdJ6GhjqGFzzZJb7kJz5M7wT74PuQnPkzvBPvh06dPWTxEekLB1EHyUhb/ABubuD7q+MIhP+4pKfchOfJneCffGqYyamm0Fa2FpQkVUohNAOMPKkQWWx+8JjZ0PWVCJIMalkkawtGpA4/uuJcJiYwuudAUoZGznX1FDKFOKArRNNWArie2LFbNnz8zcBlVobbSAhpAAQnDEgXtfl1DvruzYKAm3KkAaI66ddEM4TCesniIs1+IPgmytYDbjrxUNFRMlhuXEX4eSViZC0OSmWVKrWioKCoAqbpruGu31VO+M5MWbOScyl8Sjjl1KhdqlNbwpWuPshp6dPWTxEekLBxBBHYaxTZjc0RzNYBzV7+GsJBzm48lAfd3Pf8Aa1/XD/RGidzlTTKb7tnKQmoFVPilTqGCItFIqWc0/eVN7qKev9EMKX4iqZpmxkDVdVEDo43PDzp5Lk56j8kH15/2oOepXyQfX/u4XEtLqcWlCBeUohKRvJhv5MZHtSiQaBb1Ok4Rt3I6oHEw2q8XNK27jcncEspDU1J0dYDjZYksvJ13FFmqodqnrg+02D6okPujnvkTX/mD/aiRpGL0IHfE1W4/KAnbaW31OP2UBO5czrWKrNUQNqHwsfZbJ9UQ/PSr5IO34f8AdReIr2VOR7U2kkAIeA6KwNfzV9YdusRZpviWRzssot4hVp6WYC8TvQhRHPWr5IPr/wB1BC3mGFIWpCxdUkkKB2EaxGI0e1yd5IDWTjefsvBjyWxuHAR6pFmyQyMXNkLXVDAOJ1FfzUdm9XDHVRllbCwvebAKCGJ8rsrFy5LZHrnF6rjKT010Hoo3q9Q27i3rNsxuXbDbSAhA1Ae07yd5jZKyiWkBDaQlCRRKRqAjmtq3G5VouOmg1JSPCUeqkbTGPrKyWueGN3cAtZTUrKRl3HXiVttO022G1OOqCUp27zsAG0ndChynyrcnF41S0k9Buv2lb1eobN8aMoco3Jxy+4aJHgNjwUj9J3mImH2H4c2mGZ+rvwkddiBnORn0/lBjFwbhwEeouuRuQpeo9MCjWtCDrc7Vbke3ya2M9QyBmd5VGCB87sjFyZH5DGaIddF1jZhRTnm7k/O7hvhqy0sltIQhIQlIolKQAANwAj2lAAoMANQGqm4CIfKXKhuTbqrpOHwGwcVdp3J7fbGOqKmavkDW7uA/z8rVwwxUcdz6lb7ft9qUbvuHE4ISPCWdyf0nZCgt23nJp0rcOAwQgeCgbh27zrPqGm1rWcmXS46q8o8EjqpGwfwaxxRpKCgbStudXdv7LPVte6oOUaNVzzX2eFzK3CPwSMPOWSB6grjDThd5plYzA2/Bnu+EhiRncZeTUkdgCe4Y0CnFuKqOcHKVUs2lto3XHa9LalA1kdpJoO87BCr0pvX7xvVrfqb1d96ta98XbOrLK07K/ilspr2pUSRwV6uyITIZAM+yCAR0qgivxFQ+w8MhoxI0cCT4pPWufLVdGTYbgpuwM5mjauTCVuqB6K0lNSncupFSN+32yfOsx4l3i3/qi5cjR1E+in3RnkqOqn0U+6EUlVSPcXGHf/yTpkFQ1oaJN3gkxlVa7c1MaVpCkXki8FXcVDCood1OEEWLOogBxigA6C9QHWTugjVUcjXwNc0WFvNZisYWTOBOqg8irFRNTQQ5W4lJWQPjUKRQnYMfVDkaZCQEpACQKAAUAA1ACE5kXbTcrMFx29duFPRTU1JTs7ovHObKfS/Vn3wlxamqZpRkaS0BOsMkhii+Y2KtsUu2MgXZpzSOzVTqCQ0bqRuSL/8A9jo5zpT6X6v9cHOdKfS/V/rihT09dTm8bDfyCvTSUswyvdp5qI5pv6z/AJP7caZzNdo21r5RW6lSqaKlboJp4fZE7znSn0v1f6455/OPKracQNLVSFJFW9pSQNsXmSYnmGZpt5BU3QUNja3NV7NzYDcw4tbovBm4UoPglSr1CrfS7q1Yw1aQpshMpWZPS6a/07l26m94N+tce0RbOc6U+l+r/ajjFKWpmnOVpLRa3Yu8PlhihFyAVa3gbpukBVMCQSK7KgEVHZWKNPZtFvOKcdmypatZLPqA0mA3AR3850p9L9X+1GOc6U+l+r/airTwV9Pfo2EX8ArEz6WYWe4H1UVzTf1n/J/eRwW5m65PLuPae/oxW7o6VxA13zTXu2RZOc6U+l+r/aiMyly8lpiVdab0l5aQBVFBW8Drr2RfgkxIyND2m1xfQKlJDQhhLbXt2qu5C20JabSVkBDo0ajsFSLpO7pCle2HFWPnukW3J3OG7LpDbqdM2MBjRaRuB1KHl4xYxTDXVBEkf1dnaq+HVohHRybu1Mm2LIbmWi26KpOIIwKSNSknYRFLazXLQ4FImikDUoIIWNe5VNv6onJTOJJrGLhbO5aFe1II9cda8tJMCvKG+4kngBWE8O3UwLGtNuy1x+E2kZSzkPcRfzUjZlnhlsIClrprU4oqUTtJJ9gwjqih2xnRSKplkFZ66wQkeROtXfSJKzcvpXQt6V8aS6m/8G54VOl4KKa92ERS4dVkdI5pJPNdsqoL5GndyVfzr/hWPMV+UmCOHOFbbMy40phd8JQoK6KxQlQI8ICCNXh7HMpmNcLFZiv+aocQnfoU7hwEGhTuHAQpOeWY8SzxX74OeWY8SzxX740u1xL6B1cru6OYTb0Kdw4CDQp3DgIUnPLMeJZ4r98HPLMeJZ4r98G1xI6uV3dHMJt6FO4cBBoU7hwEKTnlmPEs8V++DnlmPEs8V++Da4kdXK7ujmE29CncOAg0Kdw4CFJzyzHiWeK/fBzyzHiWeK/fBtcSOrld3RzCbehTuHAQaFO4cBCk55ZjxLPFfvg55ZjxLPFfvg2uJHVyu7o5hNvQp3DgINCncOAhSc8sx4lniv3wc8sx4lniv3wbXEjq5Xd0cwm3oU7hwEGhTuHAQpOeWY8SzxX74OeWZ8SzxX74NriR1cru6OYTb0I3DgINENwhSc8sx4lniv3wc8sx4lniv3wbXEjq5Xd0cwm3oU7hwEGhTuHAQpOeWZ8SzxX74OeWY8SzxX74NriR1bru6OYTb0Kdw4CMQpRnkmfEs8V++MwbXEvOrld3RzS55UjrJ9IQcqR1k+kIoNYKxFsA732TXrZJ/KHP2V+5UjrJ9IQcqR1k+kIoNYyINgHe+yOtkn8oc/ZX3lSOsn0hBypHWT6QixZB5pZSdkWph1T4Wu9UIWgJwUQKAtk6hvjpygzCICFKk3llYFQ27dIV2BYCbpOyopvpCZ1ZRNlMLnkEG27TmpOs81r9EP6vZVTlSOsn0hGeUp6yeIikIk1lwNhJ0hVcCKdK8TQJpvrhH0Lkvmjk5dgJfZRMPKHwi11UATrDY+KBqqMTvifEHwULQZHEk7gBqvG/FMrt0Q5+yWHKkdZPpCDlSOsn0hHvOrm9TILQ7Lg8ndJFCSdGsY3anEgipFanomuoE8mR2RLU3Izsw4txK5ZJKAm7dJCCrpVFTWlMKa4kZs74BUB/ymw3dpt+V51plvbohz9l0cqR1k+kIOVI6yfSEUIxPZFZLqn5tDAN1J6TiqeChPhEduwdpi3JSMiYXvdYDUrwfFch06Ic/ZT/AClHWT6Qg5UjrJ9IQy7YzOSLksW2G9E8lPQcvrJvbNJUmoJGOGGNKUpHz5MS6kLUhQKVJJSoHWCDQg9oOEUaB8FcHGNx04ELp3xTK3fEOfsrxylHWT6Qg5SjrJ9IRYc1ma5p5kTc4m+lWLTRJCboPhrprBINBqoKmtY7M5+a9gS65uSQG1Ni8tCPAWj4ykjUkjXhQEA4VxiuaqlFTs+Y3va9tL9m9e9aJbX6Ic/ZVLlSOsn0hBypHWT6QjmzX5Hs2jMOtPlwJQ1fGjUlJrfSnG8lWwwxl5j7NGt2YHleaHtbjuqqKWlk6KRxv4NQ34olcLiIf1eyoaZpFfCT6Qgj3nKyIlJBLBlXFuFxSgsKcbXQJCaUCUims74IY0tNHVRiWN2h7Qo3fFUgP+kOfsl5BHqkFIbrGLzGRGaQAQITMteZUjJuRKFKSTMKBKVEGlH92z3RrzSZaTCZ5uXW6txl6qbq1FV1VCUqTXViKGmsHyULeH9GpH+8q9j8RWaOy1u2owpAJS0S4s7EpCSBU7KkgCM/0cbqOfOBvk/JspbnMPRWixrCSvKh4U6LLi3jgDjdBH2117oic7eW7j86phpxSWZZRTRKiLzowWo010PRG6h3mLZkvNBNqW1ODEMIIpvu3iRxZpCRecKlFSiSpRqSdZJxJPfHlFD01QJJBfIxgHmRc+qHGwsOKdTVqG1cnX9Ibz8uOkTrKmqLCz2lGveQYiM2H4otXzFfmVxozIO6Rc7K/Fel694JR7HTwjfmw/FFq+YfzK4qTsELZoW7s7HDwzEfqCugb2KVENTMq4lhq0JxQroGk0xpUfCLUnvKEDvhVmGXkM2TYVq3fC6NabgAfZWHGKAOp8h3OLR6Fwuo2b1CZJ5ZPJtRqYddUouuhL1VGhQ4bqsNQABqBsuikdOcuwiLacaQAOULQU4UF526PyiT3xRwaGGJK5Tf/q21IuKaDSkqQlQCioKLalLvYjDdTsgmi6GXp2DQNcD6aj9UA3FirXnmt3kkoxIsEoC00VQmoZbolKe0KOvfcO+InMjlAVqdkHTeacQpSEqNQNjiRXYpJJp83tMQWeudK7UWmtQ02hA7MLx9aqxTbNtV2XcDrK1NuJ1KSaEVFD6op0mHtkw4Rne4Zr+J1BXTn2emZmNlS3aM0hWtDRSfKl5sH2Qrph0kmpJ8pJ9sM7MRMKXaEytZKlKZKlKJqSS62SSTrJOPfGiz8xU44avOMsg7LxcUO5Iu8FR7tUNNWTGdwGjPXQoylzRZLVGsQRaMvcjRZsw0yHC7fbCyopCcStYoBU4dGCHUMsczBI3UHcoiCDYqTzYWBKzwmZZ5A5QWyqXcK3BdNCCClKgFUJSrEHC92RDZFZNGZtFqWcSQAs6ZOIIS3UuA0II1XcMcY5sjbd5HOsP16KFi/TahWC8Br6JJ7oc79jps6ZtK06C4pkKY8EguOVK8BvWEeULMJ62okppHtB+sfL/2vaw5g81K0AhUrO5kXLSrbD0m2ENqUttyi1rF9Pg+GomvRWD5sR1gZMsJsaanplu+sq0ct0lpAVqvC6oA9JWpQP4PtiYsx0z2TkwhRvOyjukFcVUJv17wpY7jGrOh95yEhZw8JKNK6PnYgYjX0lOeiIhhmlsylc4lweQTxLR833FgvSBqVc83try0vY0sZpbaELUtILg6JVeWaaiBgDrjrtzOXZ0myoy62XXCOg2wAQVbL6kCiRvxrTVC2t//AJckP7dfsdhdkxBDg0VTI+aRx+t2l9DYr0yFuiZ+b59TlnW0tRKnFtpUonWSQ+VE8SYWENHMsnStWlLjwnmAE8HUe1wQrob0thUzt8W/2j9lGdwTBzGrpagG9pwHuun9ES+bQUsm1huQr8yuI/MNLXrRWrqMqPpKQn9MSGbRVbJtU70KP+SuFeIG8kv/AJf3Fdt3D1SmMNnMNNoUZuVcAIeQlV06lJTfS4O8ODuEKYxIWHbDkq8h9lV1xBqk6xuII2gjAjcYdV1MamndEDYncfHgo2nKbq/5X5kn2bzkmdO0KnRnB1I3DY5TsoeyK5myTS1pQfSH8hcM7JHPYzMLQ1NN6BxZCQsGrRUdVa9JAJ8ox1iIm1bFTL5US5QAEvkO0HWKXEr4qST3whhq6sMlpqxvzZHEHtsNVKWtuHNVHzqH+dprz0/m0RU4uOdtkptaZr8YoI8hbTGrNhYCJy0WmnU32wFLWk1oQlJwNCNtId00rYqJkjtwYDyCjIu6ysmYD/jn/wCw/wDa3Efa+eq0HKhCm2Bj+DbBNNxU5e4gCJ/M6lAtedDQAbCVhsCuCBMIu0rXZSFvZGTMzOLKZZlbuOJA6I8q1USO8wvbDTy1kskzRoGanhe66uQ0ALmtC13plwLfdW6vABS1FRAqTQV1DE4dsYiwZW5vnbObYW+tBW8pQKEVIRduHFRpUm9sGzWYId05jmjDoj8vC25RkHim3bP8naUcqZZ51gmtEqo4ip1a6Kp3kxDZXZC22ZJMoCxNMIKbpbNx242OgFpWQDsoE3j0RDygIgfGx5BcL21Hgi9l815tbTVZMw8i0UOy7TyADpGV0vpNU16JwuqUN2MVvORbwm7RecQq82CENkaihAoCOwmpr2x9aPSyVi6pIUk7CARwMU+2sztmTNSZdLSj8Zglr7I6H2axXbRxtqTUj6iLeC9zG1kl8oB/RuQ/vC/Y7C6h727mBeLQalZ5SmkqvJZfvXAo1BIKKgGhONysLa2809pStSuWWtIr02aOpoNvQ6Q7wI7p4TCHAneSeZuvCbqQzKWmGrTSk6n0Kb78Fp9aIhs4VgmUtB9ulEFRW3uuLN4U8lSn/DEPIzLks8hxIKXGlhQBBBCkkEVBx7txj6IcsqRt2WZfWmuGtC6LbVhfaUR27CO0UrCqun2CpFS4EscMptwI3FSNGcWVIzRyZl7Pn509HoKS2Th+DQpRIO2q1JHlRGjNh+J7V8xX5lcTOdu3mJORTZ0tdSpYAUhP/TaBr0tt5RprxOJPbH5npBT9m2i0ggKd6Ca1pVTSgKkA4YwukeZKaSreLB72Wv3WkW/VdjQhoSfi12ZkTprLfnku0LC7pauax0cb1fng6tkbLXzUWjL1qwXUj4zJDgIG2g6QHlAi4Zn2NPJ2hIOdEqANFChBWhSCSDj0VIRxEOquua2DpoXggFt7a6X1UbW62KUQhyZZz5RaljvKOJbavk/PXRRPpmFMLId0+guEO39Hc237127xwi+583AJ1hpJ/BS6UnsqpZH2aR5VtbLUxM7Q/kQAhugJXTn3sBSZpE0AS26gIUrYHEVAB3VTQiuuh3R15n7M5LKzdpOCgDaktVwvBAvLIrrqoJSPIqLRkfnQlJuWSmbcbbeSm64l6gS4QPCSVdEg6yNYPZSIbODliJ1sWfZaVTBXTSqZSSkIGIQmmBrrJ1ACmutEsT6uSNuHPjIsbF3DKCpCGg57qs5l7XalpmYdmHEtoDGKlGlTpW8BtJO4RZrQzwAkS1kShcOpB0ZCd3QZRiR2mnkEask/5PTi6LtB3RjxLRCl/wCJzwU7fBveWHHk/kpLSSLkqyhobSBVSvPWekrvMO5sKp55zNLru04aflRiQgWCUlnZpLQtJaX7WmFNpGKWgUqWAdYCU/BtVoNVTvFYIeITBDJrQwZWiwUZN1mCCCO0IggggQsUgpGYIEKNtfJuWmhSYYaeHz0JURXaCRVJ7QYpk5mVlReMm9MySlYHQvLukU1EKNSD50MWCkcloIsUL50t/wDk/TyCVMOtTPlJacJ8i6p+3GnJG25qwkuompB644oKK8U0u1Tgq6Ukd4j6RpGCkHAjCIqinjqIzFKLtK9BINwlhZGd+zn6AulhR2PJKR6abyPtQsrKywRJ26++VXmHXXELUk1BbWuoWKawCArDdDyt7NlZ00SXZVsKNTfbGiXU7SUUvHzgYXWVOYBhtCnJeZcQBU3HEJc1DUCCkjvrCynwSnp84ZezxYg/ouzKSrvMMyCPv9SZcGleU0QdQ1he00wwx2QhLVbmbZtB1yWZccvqASAMEIFEovq8FGAqammuGBm1zNy0xLNTU04t1K8QyKoQMfjEG8ruu64dNm2W1LthtltDTadSEJCUjuEdYdhTaJxcXlx3C/AdiHvzaJN5I/yeQLq7QdqcDoWTh5Fue0JHeYb1j2CxKthuXaQ0gbEJAr2qOtRw1kkxI0ghwo1ikZgggQiCCCBC/9k=">
            <a:extLst>
              <a:ext uri="{FF2B5EF4-FFF2-40B4-BE49-F238E27FC236}">
                <a16:creationId xmlns:a16="http://schemas.microsoft.com/office/drawing/2014/main" id="{07C5C2A6-29E6-4D47-9A46-834C4530F0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utoShape 6" descr="data:image/jpeg;base64,/9j/4AAQSkZJRgABAQAAAQABAAD/2wCEAAkGBhQSERUUEhQVFBQUGBwYFRYWFRQYGBgXGBgXHBYYFhkYHCYeGBwjHBodHy8gIycpLCwsFSIyNjIqNSYsLCkBCQoKDgwOGQ8PGjUkHyIyLDAyLDUsNTUpKTUsLCw1LDU0NDQuLDUtLDAtLyk0MCwsLCosMC0sLDAsLCwsLCksLP/AABEIAJ0AmAMBIgACEQEDEQH/xAAcAAACAgMBAQAAAAAAAAAAAAAABwUGAQMEAgj/xABVEAABAgMDBwYIBwsKBwEAAAABAgMABBEFEiEGBxMxQVGRFBciUmGBMlNxcpKhsdEjQlRiY5OiFiQzNbKzweHi4/AIJSZkc3SCo9LTNDZDVZTD8RX/xAAbAQACAwEBAQAAAAAAAAAAAAAABQMEBgIBB//EADkRAAEDAgMECAUCBQUAAAAAAAEAAgMEEQUSIRQxQZETFlFSYXGB4QYiMqGxwdEVU5Ky8DNCYnKD/9oADAMBAAIRAxEAPwComMRkxikZpY9EEEECEQQRmkCED+P4/jXFhnsjXGZTlDqkIVUUaPhFJGFD1/m7gfJEJIzRacS4mhUghQBFRUbwf476RfpC1TPNvLn0NokwRcWSUlC6gUbVSqu07zTeBUqZJI8pb9PHtPgAmFJFHIHB31cOz1VetPItxqWTMIWh1F0KXcNbtTrT1kgazhtwjpzXfjJvzHPyY7MpLdmJZbjJQhMs40UMJbpcuEUC0KAxV0sR2jsJ481x/nJvzHPyYsYe6RzgX8Tp5ePiFK5kbKhoj07U8ozGII1CdrMEYrBWBCzBGKwVgQswRisFYELMEEECF8yysot1YQ2krWrUkazEl9yE58mc4J98bsiD9/s+cr8hUOPTp6yeIjBYhiElM8MY29xdJ6GhjqGFzzZJb7kJz5M7wT74PuQnPkzvBPvh06dPWTxEekLB1EHyUhb/ABubuD7q+MIhP+4pKfchOfJneCffGqYyamm0Fa2FpQkVUohNAOMPKkQWWx+8JjZ0PWVCJIMalkkawtGpA4/uuJcJiYwuudAUoZGznX1FDKFOKArRNNWArie2LFbNnz8zcBlVobbSAhpAAQnDEgXtfl1DvruzYKAm3KkAaI66ddEM4TCesniIs1+IPgmytYDbjrxUNFRMlhuXEX4eSViZC0OSmWVKrWioKCoAqbpruGu31VO+M5MWbOScyl8Sjjl1KhdqlNbwpWuPshp6dPWTxEekLBxBBHYaxTZjc0RzNYBzV7+GsJBzm48lAfd3Pf8Aa1/XD/RGidzlTTKb7tnKQmoFVPilTqGCItFIqWc0/eVN7qKev9EMKX4iqZpmxkDVdVEDo43PDzp5Lk56j8kH15/2oOepXyQfX/u4XEtLqcWlCBeUohKRvJhv5MZHtSiQaBb1Ok4Rt3I6oHEw2q8XNK27jcncEspDU1J0dYDjZYksvJ13FFmqodqnrg+02D6okPujnvkTX/mD/aiRpGL0IHfE1W4/KAnbaW31OP2UBO5czrWKrNUQNqHwsfZbJ9UQ/PSr5IO34f8AdReIr2VOR7U2kkAIeA6KwNfzV9YdusRZpviWRzssot4hVp6WYC8TvQhRHPWr5IPr/wB1BC3mGFIWpCxdUkkKB2EaxGI0e1yd5IDWTjefsvBjyWxuHAR6pFmyQyMXNkLXVDAOJ1FfzUdm9XDHVRllbCwvebAKCGJ8rsrFy5LZHrnF6rjKT010Hoo3q9Q27i3rNsxuXbDbSAhA1Ae07yd5jZKyiWkBDaQlCRRKRqAjmtq3G5VouOmg1JSPCUeqkbTGPrKyWueGN3cAtZTUrKRl3HXiVttO022G1OOqCUp27zsAG0ndChynyrcnF41S0k9Buv2lb1eobN8aMoco3Jxy+4aJHgNjwUj9J3mImH2H4c2mGZ+rvwkddiBnORn0/lBjFwbhwEeouuRuQpeo9MCjWtCDrc7Vbke3ya2M9QyBmd5VGCB87sjFyZH5DGaIddF1jZhRTnm7k/O7hvhqy0sltIQhIQlIolKQAANwAj2lAAoMANQGqm4CIfKXKhuTbqrpOHwGwcVdp3J7fbGOqKmavkDW7uA/z8rVwwxUcdz6lb7ft9qUbvuHE4ISPCWdyf0nZCgt23nJp0rcOAwQgeCgbh27zrPqGm1rWcmXS46q8o8EjqpGwfwaxxRpKCgbStudXdv7LPVte6oOUaNVzzX2eFzK3CPwSMPOWSB6grjDThd5plYzA2/Bnu+EhiRncZeTUkdgCe4Y0CnFuKqOcHKVUs2lto3XHa9LalA1kdpJoO87BCr0pvX7xvVrfqb1d96ta98XbOrLK07K/ilspr2pUSRwV6uyITIZAM+yCAR0qgivxFQ+w8MhoxI0cCT4pPWufLVdGTYbgpuwM5mjauTCVuqB6K0lNSncupFSN+32yfOsx4l3i3/qi5cjR1E+in3RnkqOqn0U+6EUlVSPcXGHf/yTpkFQ1oaJN3gkxlVa7c1MaVpCkXki8FXcVDCood1OEEWLOogBxigA6C9QHWTugjVUcjXwNc0WFvNZisYWTOBOqg8irFRNTQQ5W4lJWQPjUKRQnYMfVDkaZCQEpACQKAAUAA1ACE5kXbTcrMFx29duFPRTU1JTs7ovHObKfS/Vn3wlxamqZpRkaS0BOsMkhii+Y2KtsUu2MgXZpzSOzVTqCQ0bqRuSL/8A9jo5zpT6X6v9cHOdKfS/V/rihT09dTm8bDfyCvTSUswyvdp5qI5pv6z/AJP7caZzNdo21r5RW6lSqaKlboJp4fZE7znSn0v1f6455/OPKracQNLVSFJFW9pSQNsXmSYnmGZpt5BU3QUNja3NV7NzYDcw4tbovBm4UoPglSr1CrfS7q1Yw1aQpshMpWZPS6a/07l26m94N+tce0RbOc6U+l+r/ajjFKWpmnOVpLRa3Yu8PlhihFyAVa3gbpukBVMCQSK7KgEVHZWKNPZtFvOKcdmypatZLPqA0mA3AR3850p9L9X+1GOc6U+l+r/airTwV9Pfo2EX8ArEz6WYWe4H1UVzTf1n/J/eRwW5m65PLuPae/oxW7o6VxA13zTXu2RZOc6U+l+r/aiMyly8lpiVdab0l5aQBVFBW8Drr2RfgkxIyND2m1xfQKlJDQhhLbXt2qu5C20JabSVkBDo0ajsFSLpO7pCle2HFWPnukW3J3OG7LpDbqdM2MBjRaRuB1KHl4xYxTDXVBEkf1dnaq+HVohHRybu1Mm2LIbmWi26KpOIIwKSNSknYRFLazXLQ4FImikDUoIIWNe5VNv6onJTOJJrGLhbO5aFe1II9cda8tJMCvKG+4kngBWE8O3UwLGtNuy1x+E2kZSzkPcRfzUjZlnhlsIClrprU4oqUTtJJ9gwjqih2xnRSKplkFZ66wQkeROtXfSJKzcvpXQt6V8aS6m/8G54VOl4KKa92ERS4dVkdI5pJPNdsqoL5GndyVfzr/hWPMV+UmCOHOFbbMy40phd8JQoK6KxQlQI8ICCNXh7HMpmNcLFZiv+aocQnfoU7hwEGhTuHAQpOeWY8SzxX74OeWY8SzxX740u1xL6B1cru6OYTb0Kdw4CDQp3DgIUnPLMeJZ4r98HPLMeJZ4r98G1xI6uV3dHMJt6FO4cBBoU7hwEKTnlmPEs8V++DnlmPEs8V++Da4kdXK7ujmE29CncOAg0Kdw4CFJzyzHiWeK/fBzyzHiWeK/fBtcSOrld3RzCbehTuHAQaFO4cBCk55ZjxLPFfvg55ZjxLPFfvg2uJHVyu7o5hNvQp3DgINCncOAhSc8sx4lniv3wc8sx4lniv3wbXEjq5Xd0cwm3oU7hwEGhTuHAQpOeWY8SzxX74OeWZ8SzxX74NriR1cru6OYTb0I3DgINENwhSc8sx4lniv3wc8sx4lniv3wbXEjq5Xd0cwm3oU7hwEGhTuHAQpOeWZ8SzxX74OeWY8SzxX74NriR1bru6OYTb0Kdw4CMQpRnkmfEs8V++MwbXEvOrld3RzS55UjrJ9IQcqR1k+kIoNYKxFsA732TXrZJ/KHP2V+5UjrJ9IQcqR1k+kIoNYyINgHe+yOtkn8oc/ZX3lSOsn0hBypHWT6QixZB5pZSdkWph1T4Wu9UIWgJwUQKAtk6hvjpygzCICFKk3llYFQ27dIV2BYCbpOyopvpCZ1ZRNlMLnkEG27TmpOs81r9EP6vZVTlSOsn0hGeUp6yeIikIk1lwNhJ0hVcCKdK8TQJpvrhH0Lkvmjk5dgJfZRMPKHwi11UATrDY+KBqqMTvifEHwULQZHEk7gBqvG/FMrt0Q5+yWHKkdZPpCDlSOsn0hHvOrm9TILQ7Lg8ndJFCSdGsY3anEgipFanomuoE8mR2RLU3Izsw4txK5ZJKAm7dJCCrpVFTWlMKa4kZs74BUB/ymw3dpt+V51plvbohz9l0cqR1k+kIOVI6yfSEUIxPZFZLqn5tDAN1J6TiqeChPhEduwdpi3JSMiYXvdYDUrwfFch06Ic/ZT/AClHWT6Qg5UjrJ9IQy7YzOSLksW2G9E8lPQcvrJvbNJUmoJGOGGNKUpHz5MS6kLUhQKVJJSoHWCDQg9oOEUaB8FcHGNx04ELp3xTK3fEOfsrxylHWT6Qg5SjrJ9IRYc1ma5p5kTc4m+lWLTRJCboPhrprBINBqoKmtY7M5+a9gS65uSQG1Ni8tCPAWj4ykjUkjXhQEA4VxiuaqlFTs+Y3va9tL9m9e9aJbX6Ic/ZVLlSOsn0hBypHWT6QjmzX5Hs2jMOtPlwJQ1fGjUlJrfSnG8lWwwxl5j7NGt2YHleaHtbjuqqKWlk6KRxv4NQ34olcLiIf1eyoaZpFfCT6Qgj3nKyIlJBLBlXFuFxSgsKcbXQJCaUCUims74IY0tNHVRiWN2h7Qo3fFUgP+kOfsl5BHqkFIbrGLzGRGaQAQITMteZUjJuRKFKSTMKBKVEGlH92z3RrzSZaTCZ5uXW6txl6qbq1FV1VCUqTXViKGmsHyULeH9GpH+8q9j8RWaOy1u2owpAJS0S4s7EpCSBU7KkgCM/0cbqOfOBvk/JspbnMPRWixrCSvKh4U6LLi3jgDjdBH2117oic7eW7j86phpxSWZZRTRKiLzowWo010PRG6h3mLZkvNBNqW1ODEMIIpvu3iRxZpCRecKlFSiSpRqSdZJxJPfHlFD01QJJBfIxgHmRc+qHGwsOKdTVqG1cnX9Ibz8uOkTrKmqLCz2lGveQYiM2H4otXzFfmVxozIO6Rc7K/Fel694JR7HTwjfmw/FFq+YfzK4qTsELZoW7s7HDwzEfqCugb2KVENTMq4lhq0JxQroGk0xpUfCLUnvKEDvhVmGXkM2TYVq3fC6NabgAfZWHGKAOp8h3OLR6Fwuo2b1CZJ5ZPJtRqYddUouuhL1VGhQ4bqsNQABqBsuikdOcuwiLacaQAOULQU4UF526PyiT3xRwaGGJK5Tf/q21IuKaDSkqQlQCioKLalLvYjDdTsgmi6GXp2DQNcD6aj9UA3FirXnmt3kkoxIsEoC00VQmoZbolKe0KOvfcO+InMjlAVqdkHTeacQpSEqNQNjiRXYpJJp83tMQWeudK7UWmtQ02hA7MLx9aqxTbNtV2XcDrK1NuJ1KSaEVFD6op0mHtkw4Rne4Zr+J1BXTn2emZmNlS3aM0hWtDRSfKl5sH2Qrph0kmpJ8pJ9sM7MRMKXaEytZKlKZKlKJqSS62SSTrJOPfGiz8xU44avOMsg7LxcUO5Iu8FR7tUNNWTGdwGjPXQoylzRZLVGsQRaMvcjRZsw0yHC7fbCyopCcStYoBU4dGCHUMsczBI3UHcoiCDYqTzYWBKzwmZZ5A5QWyqXcK3BdNCCClKgFUJSrEHC92RDZFZNGZtFqWcSQAs6ZOIIS3UuA0II1XcMcY5sjbd5HOsP16KFi/TahWC8Br6JJ7oc79jps6ZtK06C4pkKY8EguOVK8BvWEeULMJ62okppHtB+sfL/2vaw5g81K0AhUrO5kXLSrbD0m2ENqUttyi1rF9Pg+GomvRWD5sR1gZMsJsaanplu+sq0ct0lpAVqvC6oA9JWpQP4PtiYsx0z2TkwhRvOyjukFcVUJv17wpY7jGrOh95yEhZw8JKNK6PnYgYjX0lOeiIhhmlsylc4lweQTxLR833FgvSBqVc83try0vY0sZpbaELUtILg6JVeWaaiBgDrjrtzOXZ0myoy62XXCOg2wAQVbL6kCiRvxrTVC2t//AJckP7dfsdhdkxBDg0VTI+aRx+t2l9DYr0yFuiZ+b59TlnW0tRKnFtpUonWSQ+VE8SYWENHMsnStWlLjwnmAE8HUe1wQrob0thUzt8W/2j9lGdwTBzGrpagG9pwHuun9ES+bQUsm1huQr8yuI/MNLXrRWrqMqPpKQn9MSGbRVbJtU70KP+SuFeIG8kv/AJf3Fdt3D1SmMNnMNNoUZuVcAIeQlV06lJTfS4O8ODuEKYxIWHbDkq8h9lV1xBqk6xuII2gjAjcYdV1MamndEDYncfHgo2nKbq/5X5kn2bzkmdO0KnRnB1I3DY5TsoeyK5myTS1pQfSH8hcM7JHPYzMLQ1NN6BxZCQsGrRUdVa9JAJ8ox1iIm1bFTL5US5QAEvkO0HWKXEr4qST3whhq6sMlpqxvzZHEHtsNVKWtuHNVHzqH+dprz0/m0RU4uOdtkptaZr8YoI8hbTGrNhYCJy0WmnU32wFLWk1oQlJwNCNtId00rYqJkjtwYDyCjIu6ysmYD/jn/wCw/wDa3Efa+eq0HKhCm2Bj+DbBNNxU5e4gCJ/M6lAtedDQAbCVhsCuCBMIu0rXZSFvZGTMzOLKZZlbuOJA6I8q1USO8wvbDTy1kskzRoGanhe66uQ0ALmtC13plwLfdW6vABS1FRAqTQV1DE4dsYiwZW5vnbObYW+tBW8pQKEVIRduHFRpUm9sGzWYId05jmjDoj8vC25RkHim3bP8naUcqZZ51gmtEqo4ip1a6Kp3kxDZXZC22ZJMoCxNMIKbpbNx242OgFpWQDsoE3j0RDygIgfGx5BcL21Hgi9l815tbTVZMw8i0UOy7TyADpGV0vpNU16JwuqUN2MVvORbwm7RecQq82CENkaihAoCOwmpr2x9aPSyVi6pIUk7CARwMU+2sztmTNSZdLSj8Zglr7I6H2axXbRxtqTUj6iLeC9zG1kl8oB/RuQ/vC/Y7C6h727mBeLQalZ5SmkqvJZfvXAo1BIKKgGhONysLa2809pStSuWWtIr02aOpoNvQ6Q7wI7p4TCHAneSeZuvCbqQzKWmGrTSk6n0Kb78Fp9aIhs4VgmUtB9ulEFRW3uuLN4U8lSn/DEPIzLks8hxIKXGlhQBBBCkkEVBx7txj6IcsqRt2WZfWmuGtC6LbVhfaUR27CO0UrCqun2CpFS4EscMptwI3FSNGcWVIzRyZl7Pn509HoKS2Th+DQpRIO2q1JHlRGjNh+J7V8xX5lcTOdu3mJORTZ0tdSpYAUhP/TaBr0tt5RprxOJPbH5npBT9m2i0ggKd6Ca1pVTSgKkA4YwukeZKaSreLB72Wv3WkW/VdjQhoSfi12ZkTprLfnku0LC7pauax0cb1fng6tkbLXzUWjL1qwXUj4zJDgIG2g6QHlAi4Zn2NPJ2hIOdEqANFChBWhSCSDj0VIRxEOquua2DpoXggFt7a6X1UbW62KUQhyZZz5RaljvKOJbavk/PXRRPpmFMLId0+guEO39Hc237127xwi+583AJ1hpJ/BS6UnsqpZH2aR5VtbLUxM7Q/kQAhugJXTn3sBSZpE0AS26gIUrYHEVAB3VTQiuuh3R15n7M5LKzdpOCgDaktVwvBAvLIrrqoJSPIqLRkfnQlJuWSmbcbbeSm64l6gS4QPCSVdEg6yNYPZSIbODliJ1sWfZaVTBXTSqZSSkIGIQmmBrrJ1ACmutEsT6uSNuHPjIsbF3DKCpCGg57qs5l7XalpmYdmHEtoDGKlGlTpW8BtJO4RZrQzwAkS1kShcOpB0ZCd3QZRiR2mnkEask/5PTi6LtB3RjxLRCl/wCJzwU7fBveWHHk/kpLSSLkqyhobSBVSvPWekrvMO5sKp55zNLru04aflRiQgWCUlnZpLQtJaX7WmFNpGKWgUqWAdYCU/BtVoNVTvFYIeITBDJrQwZWiwUZN1mCCCO0IggggQsUgpGYIEKNtfJuWmhSYYaeHz0JURXaCRVJ7QYpk5mVlReMm9MySlYHQvLukU1EKNSD50MWCkcloIsUL50t/wDk/TyCVMOtTPlJacJ8i6p+3GnJG25qwkuompB644oKK8U0u1Tgq6Ukd4j6RpGCkHAjCIqinjqIzFKLtK9BINwlhZGd+zn6AulhR2PJKR6abyPtQsrKywRJ26++VXmHXXELUk1BbWuoWKawCArDdDyt7NlZ00SXZVsKNTfbGiXU7SUUvHzgYXWVOYBhtCnJeZcQBU3HEJc1DUCCkjvrCynwSnp84ZezxYg/ouzKSrvMMyCPv9SZcGleU0QdQ1he00wwx2QhLVbmbZtB1yWZccvqASAMEIFEovq8FGAqammuGBm1zNy0xLNTU04t1K8QyKoQMfjEG8ruu64dNm2W1LthtltDTadSEJCUjuEdYdhTaJxcXlx3C/AdiHvzaJN5I/yeQLq7QdqcDoWTh5Fue0JHeYb1j2CxKthuXaQ0gbEJAr2qOtRw1kkxI0ghwo1ikZgggQiCCCBC/9k=">
            <a:extLst>
              <a:ext uri="{FF2B5EF4-FFF2-40B4-BE49-F238E27FC236}">
                <a16:creationId xmlns:a16="http://schemas.microsoft.com/office/drawing/2014/main" id="{FDF695DE-C3B5-4EAB-B911-AFAA21A130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utoShape 16" descr="data:image/jpeg;base64,/9j/4AAQSkZJRgABAQAAAQABAAD/2wCEAAkGBhEREBEUEhQVFRUVEhYXFBMVGBUUFxgVFRcYFxYXFBkYGyYfFxsjGhYUHy8gIycpLCwsGB8xNTAqNSYrLCkBCQoKDgwOGA8PGi4kHCQqKSkqLC4qKSksLywsKSwsKSkpKSktKSkpKSwpLCk0KSwsLCwsLDUsLCwpKiwpLCwpLP/AABEIAQYAwQMBIgACEQEDEQH/xAAcAAEAAgMBAQEAAAAAAAAAAAAABgcDBAUBAgj/xABPEAABAgMDBAwJCAkDBQEAAAABAAIDBBEFITEGEkFRBxMXIlJhcYGSobHRMkJTVHJzkbLBFBUjNDWTwtIWJDN0goOz4/BiovFEY8Ph8iX/xAAbAQACAgMBAAAAAAAAAAAAAAAAAgEDBAUHBv/EADwRAAIBAgMCCgkDAgcAAAAAAAABAgMRBAUxEiEGEzI0QVFxcpHRFBYzU2GBobHhFaLBIlI1QmOywtLw/9oADAMBAAIRAxEAPwC8UREAFB5m1IrS8mI8BpcTvnXAVU4Vd2t4MfkidhTwV5JCTOTuqSnnb+jH/Im6nKedv6Mf8ipBF0T1Wwn90vFeRicay791OU87f0Zj8ibqcp52/ozH5FTLLMjEAiFEIIqCGOIIOkGi+vmmP5GL0H9yr9W8B7x+MfInjJFybqcp52/ox/yJupynnb+jMfkVN/NMfyMXoP7k+aY/kYvQf3I9W8B7x+MfIOMkXJupynnb+jMfkTdTlPO39GP+RU380x/Ixeg/uT5pj+Ri9B/cj1bwHvH4x8g4yRcm6nKedv6Mx+RbllZeQpl5ZAmXvcGlxFIrd6CATVwAxIVEx5SJDpnsc2uGc0trTGlccQpfsVM/XIp1S7ut7O5YuO4P4Whhp1oSk2ldb1b7Eqo27F9ylrthyzHRCXOOdQVq47469HGuVN2/Gfgcwam485x7FqSco+K8Nbjr0AazxKV2fY8OEBQZzuEcebUvDmQrsjDZGO+/Ne7jNfisgkJlmDYg9En8JUyRFydkh8O2piGaEk8Tx/wetdCXyq4bOdp+B713nww4UIBGoiq0I9gQHeLm8bburDqQFmeQsoYB8YjiIP8AwsptmB5Rq5sXJQeLEI5RXsIWIZKO8oOie9G4LyN2YymhN8GrzxCg9p7lv2fHc+G17gAXCtBqrd1UUPn5Ta4hYDnEUFaUvIB+KmsGHmta0aAB7BRBKbZ9oiKBgiIgAq8tjwZjkifFWGq8tnCY5InxVlLlrtQkz88oiLtpry9cmD+pSn7vC9wLp1XMyY+pSn7vC9wLprjOJ9tPvP7mWtASvNsGtcHLwf8A50xyN99qpai3WVZJ6fSdTb2bO2l+jtQkp7J+h9sGtNsGtfniiUW29U/9b9v5F434Fh7LjqmU/nf+NamxOP1mP6n8bVB1O9iYfTzB/wC0Pe/9LY4zC+h5TOje9lrprK4qd5XL3yYhgQSaXlxqeTBddcrJr9h/G74LqrmbM5aBERBIREQARFrWjGzIUR2pppy4DrogCMSn0s2DriF3MKkdQCmCi+S8GsVzuCzrce4FShSxY6BERQMEREAFXtt4TP8AN/ErCVfW5/1P838SspctdqEmfndERdtNeXrkx9SlP3eF7gXTXMyY+pSn7vC9wLprjGJ9tPvP7mWtDWtKzmTEJ0KICWOpUAkG4g4jjAXB3OJDybvvH966WVFpPl5SLFh0zmBpGcKi9wBqK6iVXW6hO6oPQP5lucrwmYVqTlhZ7Mb/ANzW8WTitSZ7nEh5N33j+9NziQ8m77x/eobuoTuqD0D+ZN1Cd1QegfzLafpmc+9/exdqByMrrNhy87GhQgQxuZmgknwobHG88ZKk2xKPpZn0Ge8VDLWtR8zGfGiUzn0rmig3rQ0UHI0KabEg3816MPtctzmkZwyqUajvJRin23VxI8ovXJr9h/G74LqrlZNfsP43fBdVcvM5aBERBIREQAXIymjUg04TgOYX/ALrqNZVRqvht1NJ6Rp8FKFlobeS0GkNzuE7qaO8ldpadjwc2BDH+mvSv+K3FBK0CIiCQiIgAq/t7/qf5v4lYCr+38Zn+b8VZS5a7UJM/OyIi7aa8vXJj6lKfu8L3AumqRlss56GxrGR3BrWhrRmsuAFAL26lk/Tu0POHdGH+VeArcGMTOpKSlHe2+npfYX8Yiy8u/s6Y9FvvtVLLrzuV05GhuhxIxcx3hNIYK0NdDdYXIXpcmy+pgaMqdRptu+7sRXOV2ERFuhArB2Ixvpv0YXa9V8rD2I8Zvkg/wDkWkz/APw+p8v9yHhyi8cmv2H8bvguqq+i7IkGQaITocR7/CuzQ2hwvJro1LlxdmqJXeyzQOOIT2NC5FPEU4OzZ6XDZNjcRBTpw3PR3S+7LVRVQzZpi+NLMPJEcPwldqQ2YpR5Aiw4sLjoHt6jXqURxVJ9JZUyLH01d02+xp/Zk9Rcez8rpKPTa5iGSRXNLsx3RdQ9S6zYgOBB51epJ6GqnSnTdppp/FWPpQ61nbZMuA4QYOpvbVSyNNMYKuc0cpAUUsZm2TLSdZees9pCZFMloS9raAAaF6iKBgiIgAiIgAoBlBjM/wA34qfqA5RYzP8AM7CrKXLXahJ6H50REXbTXiqVV1Q8tZCgrHZWgrc7VyL6/TWQ8uz2O/KvKPPsSnzWX1/6luwuspOqVV5SeVEnGe2HDite92DQHVuFTo1BdWix6nCedJ2qUGn8Xb/iTxfxPzxVKr9D0XxMRmQ2Oe8hrWglxOAAvJSLhXd2VH934DivifntWLsRsumz6oezbO9RHKjKB05MOiXhg3sNnBaNfGcT7NAUz2JR9HMn/Wzsctpnc5yyyTmrN7N1rbetwsOUMuPrQ9U3tco+pBlv9aHqm9rlH1xHEe1l2nbMn5jR7qCIioNoF6x5GBI5Ll4iCGk9TqZLy2fNwrq0Jef4QSD0qK58lYO+iO1NA9pqewKrcgpasSK/gsDR/Ean3R7VcGTMGkGvCcT7LvgVusFG1K/WzmXCetxmO2FpGKXjv/lHWREWYecCIiACIiACgOUfhTPJE7Cp8oFlL4UzyP8AdKspctdqEnofnNERdtNeERSfIPJn5XHznisGEQX1FzneKz4ni5Vj4nEQw1KVWpov/WJSu7Ew2Ocmdog7fEH0kUXA0q2HiOd1xPFTjUxRFyPGYqeKrSrT1f0XQjKSsrBVpslZUZ7vksI71prGI0uF4ZzYnjpqUpy1ym+RwN7+1iVbDGrW88Q7SONU05xJJJqSakm8knSV6fg5le3L0qoty5Pb1/LoK6kug8Vm7Ew+hmPWN91VkrP2Jx+rx/XD3Qt9wi5hPtX3Ep6mLLf60PVN7XKPqQZb/Wh6pva5R9cOxHtZdp2zJ+Y0e6giIqDaBERAE9yIl82WLuG9x5hRvaCras+DmQobdTRXlpf1qAZOSFIctC4mA8poXfFWOvRUo7NOMfgcZx9bj8XVqdcn4dH0CIisMQIiIAIiIA+XvABJNABUniUAt2OH/KHDAteRXVmldvKC1s87Ww70HfHWRo5B2qOz37KJ6t3ulW0uWu1FUmfn5ERdsMEzyUm+NEZDhirnuDWjjOk6gMSdACvGwrGZKQGQmaBVzuE8+E48vZQKLbGuTW1w/lMQb+IKQxqhnxuV3ZylTlc64RZl6RV4im/6Y6/F/gyIRsrha8/PsgQnxIhzWMFSewDWSaADWVsKH5cWLOzhbDghogtvNXgF79ZGoaOMniWhwVGFatGFSSjHpb3bvMduyK3t62nzcd8V91bmt4LB4LR/mJK56le5lPaofTHcm5lPaofTHcunU8xwFOChCpFJblvMfZkRRWjsUD9Vjev/AANUAtzJ+NJua2Nm1c3OGac66tFYGxR9UjevPuMWvz+rCplznB3Ta3/MmC/qNfLf60PVN7XKPqQZb/Wh6pva5R9cUxHtZdp2zJ+Y0e6giIqDaBbFnS22RobKVzntB5Cb+qq113cjJfOmmngMc78P4lZSjtTUfiYeOrcRhqlXqi39NxZtkx2w4oe7BoJAGJNKAD29SmErMtiMDm4Ef8g8aga6dh2ptT6O8Bxv4jr7/wD0vSNHFoyJciAolLAiIgAvmIzOBFSKgiouIrqX0iAIZadkPgnWzQ74O1Fcqe/ZRPVu90qaZQT21wi3xn1A5NJ/zWoiQrISs0yqSsfnhZpOIxsRjntz2hwLmVzc4DRWhoDyK742TEm6tZeDfiQxoPtAXPj7HtnuNdpzfRe8dVaL38eFGGmrThJdlvNGNxbI4NlulwlR97/bXu64fNR97/bXmVOx9LS8tGjQ3RasDSGuLS29zW8GunWq9V2Cy/KsbB1KUN17b3LXxByktSw91w+aj73+2m64fNR97/bVeIs39Ay/3f1l5i7ciw91w+aj73+2m64fNR97/bVeIj9Ay/3f1l5htyO5lXlP8uiQ37XteYzNpnZ9bya1zRrU42KB+pxf3h39OGqrWWFNxGCjXuaK1o1xArzJ8blca2EWFpPZStbpBSs7suG38lXTMXbA8N3obQgnCumvGuUcgY3lIf8Au7lW/wA5RvKxOm7vT5yjeVidN3evJT4ERm9p1Po/M9Dh+EmNw9ONKDVkrLciyP0BjeUh/wC7uWN+QkwMHQjzuH4VXfzlG8rE6bu9SbY6nIjp9gc97hmPuLiR4PGVi4rgZChRnV4y+ym9Or5mTHhXj76rwNudyfmIIJfDNB4zaOHKaYDlopDkDL72M/WWtHMKntapascGXYyuY0NqS40FKk4m7SvJU8GqdRSTMjGcI6mLwkqFSKUnbetNb6GRetaSQAKk4ALxd/JYsq8UGeLwdObgaar+1Zp5dK51LGgxGQgImIwGkN0AreREpcEREAEUfyjn3siMDHFtG1NDrN1fYtFmUUcAgkG7Ei/qopsLtIxW1ObZGcdDd63kGJ5zVaKIpKgiIpA4GXn2dM+i3+o1Usrpy8+zpn0W/wBRqpZdD4K81n3v4RRU1OtkpZ0OYnIMKJUseXVANDcxxF/KArJ3NJDgv6ZVRwYzmODmOLXDBzSQRyEYLa+fJny8b7x/ethmGBxWIqKVCs4K1rb9esWMktUWluaSHBf0ym5rIcF/TKq358mfLxvvH96tjIeyosKXD474jokUB1Huc7Mb4raONx0n2aF53MaONwFLjJ4ltvclv3/Usi1LoMO5rIcF/TKbmshwX9MqUovP/quN97LxY+yiIzWx/Z0JjnvDw1jS5xzzcAqsnXwzEeYTS1ld40mpDdFTrUz2SMqNsf8AJoR3jD9KQfCePF5G9vIoKvfZHRxKo8diZtuWib0XmymbV7IKU7Gv2gz1cT3VFlKdjX7QZ6uJ7qzs05nV7r+wsdUW+iIuRGUFnkZowojXjQb+MaR7FgRAFgNcCARgV6o3JZRiHCa0tLnNFNAFBh1UWxIZQuixWszQ0Gukk3AkdiWxbtI7iIigYhtuRs6PE4iG+wX9dVoLuzeTUQuc4Pa6pJvq3E141yZuSfCdmvFDSovBu5kxS0zAiIpICIiAOBl59nTPot/qNVLK6cvPs6Z9Fv8AUaqWXQ+CvNZ97+EUVNQiLZsyz3zEaHChirnuoOLSSeIAE8y9TKShFyloiskmx7kz8pj7bEH0UIg+lExa3kGJ5hpVtrTsiy2S0FkKHg0Y6SdLjxk3rcXKM2zB46u5/wCVbor4fkyYxsgozl1lP8kgZrD9NEBDNOaPGeeTAceuhXdtK0GS8J8WIaNYKnj1AcZNAOVUdbdrvmo74r8XG5tahrRg0cQ7anSs3Ics9LrcZNf0R+r6vMWcrI0iarxEXTDHClOxr9oM9XE91RZSnY1+0Gerie6tdmnM6vdf2Gjqi30RFyIygiIgAs8jFzYsN2p49lb+pYFnhyEV3gsceOhp7cFAE6Rcr5RMeTPtHeiUuudVRXKg/TN9WPectyPlSASGwzcab406hVcW0J90Z+c4AXUurhUnTyqULJqxrIiJisIiIA4GXn2dM+i3+o1Usrpy8+zpn0W/1Gqll0PgrzWfe/hFFTUK1djnJnaIW3xB9JFG9B8WHiOd1x5KcagmSclAiTDTMxGMhM3zg8gZ50NHFXHiHGrY/SyR85hdIJeEWJrOKw1GLd98mk/kvMKaWrOsi5P6WyXnMLpBP0tkfOYXSC8P6JiPdy8GXXRXeyFlSJmLtMM1hQnY8OIKgu4wLwOc6QojVXh+lMh5xB6QT9KZDziD0gvXYTN54WlGlTw0rLt8eSVON3e5R9UV4fpTIecQekFUmVMwx85MOYQ5rohLXDAjiW8y7M6mMm4TpOFle7v5ISUbHKUp2NftBnq4nuqLKU7Gv2gz1cT3VlZpzOr3X9iI6ot9ERciMoIiIA37B+sQ/wCL3XKZKEWXMthxWvdWgrhebwR8VKINuQHeOB6VW9tyVlkWb6LF8qZwm+0IoHIbasLNjxR/rJ9t/wAVqrr5Ry52+4E5zAbhW8VHwC0fm2LmlxY4ACpJFLhypilreayIikgIiIA5WVVnPmJONChgF7w0AE0Fz2k38gKrbc0n+CzphW8i2+Bzivgabp0rWbvvX5FcUyodzSf4LOmE3NJ/gs6YVvIs/wBZ8Z1R8H5i8WiodzSf4LOmE3NJ/gs6YVvIj1nxnVHwfmHFoqHc0n+CzphNzSf4LOmFbyI9Z8Z1R8H5hxaKh3NJ/gs6YTc0n+CzphW8iPWfGdUfB+YcWiodzSf4MPphdzIzIualZtsWK1oaGPBIcCakUFysJFTX4Q4qvTlTko2as935JUEgiIvPjhERABfUKHnOa3WQPaaL5qt+w4WdMQ+IknmFR10UAiWfI2akWZEpdYLx7QQQcCKFeogkgc3LmG9zD4ppzaD7KLEpDlPI4RR6Lvgfh7FHkxS1ZmzZsuIkVjXYEmtLtBK6dt2MyExroYNc4A1NcQaddFo2J9Yhcp90qURWCIXtPivYeYZrvgVDGiro5s9YEJkF7hXOawnHSAvfmeWbDa55IqBeXEXkVW3Pxc6DMcQcPY0V66pNOgiBD269tG0xN+bxc6BrI5cCSlXRHtzrt4Gb7EmteW+iy2jZMtCY68h2aS0F2JAu61znOhmZZtXgZ8OmI0iuK38poedFgt1intICkXoMkvk/DdBaTXPLK46SKi7nC1LBsyHGDy8G4ilDTGqkFHCK0AbwQ3CuitW0HsBWjYULMfMN1RLuS8jqooJsrkclJXbIjWC6ppXixPUFIPmWWztr32fm51amtK0rqXIsP6zD5Xe65dsfXj6j8SCImhBsRmZHrUvhlwBrd4Ic00515Fsdgldsvz8wOxuvocORdGUdWYmm680/7aH4LYdCqx0H/sge2rfggmyOVM2DDrBa2oLyc41rc1tTTnotj5mlnOdDFQ9oBJq6orgb7is8eJWchN1Q3Hpf/K5k+yMZqJtNc7NbWhAuo3Xx0QG49krGhvbFaa7Yxzm1rccc00/zBY3WXDZKiI8HPIuFaXu8G7kvXljR3smS1+Lqtdp3wvr1day5UzBL2M0AZ3Obh1A+1BG6xw16xhJAF5JoBxnBeLs5NSOdELzgzD0j3DtCkVK534MgwQ2sLWuDWgXgHlN/GvIFmwmOzmNDTSl1cOTDQtpEpdYIiIALFMzLYbS5xoAsq+IsIOaWuFQRQhAEStS2nxrhvWcHSfS7lzlt2lZ5gvLTgb2nWO9aiYpZtWZHayMxzsATXToIXZhW7CEaI6pzXNbQ0OLa6OdRxEAnY7bbXhmBFaSc95iECh8Y3XraNryzobWvqaAXFpxAoo0iLE7R0JmPB2+G6GKMBYTcRg6pu5KLdnLVgvjwX1Oaytbjjo66LiMYSQACScALyt91iubAdEfvSMGEX0JAqb7sUAmzfflF9O0hx2ql4ppob8K40WWBbcBsSK6po/NPgnECh+C4EnKOivDW4nToA0krpR8nCGuLIjXubi0Ch7TeglNmSPaEswsdBbvmvBNxFW0IIqeVbvzvK5221Ofm5uDq0xpqUekZJ0V4a3lJOAGsremrALWOcx4fm+EAKEUx0m/iQCbEja7RMPiPqA4Ea9VOoLcbbsLb3Oqc0ww0GhxBJw5yuRZ1nOjOo24C9zjo71szthljC9jxEaPCpo6zVBCbPqNa4+VCK2paABqNKX48ZK6RtiVa50QEl7gAQA6ppy3DQouiLBtM3ZWdHygRH3DPLjS+la96+7bnGxYucy8ZoF4peCe9c9EEXC7lh201gEN4AFbnjj4XeuGs0pKuiPDG4nqGklAJ2J0CvVhlJYQ2NYMANPWsyUuCIiACIiANS07PEZhabji06j3Lj2Zk2Sc6NcNDBp5SNCkaIIaTOXatiNitGaA1zRQaAQNBUViwnNcWuBBGIKny07RsxkYb64jBwxHeOJSmK43IUi+ojQCQDUAmh18a+UxWfcKKWODmmhGBXedMuiSL3PNTXG4YPGpR5daHOsEm6HXfk3NoeEDjSmChjI+cnZlrI2+uzmloPHUH4Lr2ZZLoUaI4uBDq0F9TV1an/NKjkhEhteNsbnNwPFxrsw5iWgZ74by9zhRrcaDGmFwwx1KGTE9yeaBFmKaDQcmc7uCxZKmpig6Wtr19607FtEQopL8HCjjx41/zWt9s1Ly7YhhPznPwGNMaaLgKoBGLJkGsW4ZhaA4k0wrSnMStkQGCVjCXdng1zqm+lL6XDQFoWJaDGB7IlzXjHVdQ1prC2TMwIEJ7YT89z+el1L7qXVQC0OCiLJLwC97WilXGgrcEwh8NaSQBeTgApHZ+TbcwmLe4jAHwe8rdsyxmQb/Cfpcfw6l0EtyxR6yG2jYz4Rwzmk0a4azgCNBUhsayxBZf4bvCOriC6KIuSo2CIigYIiIAIiIAIiIALmZQTZZBIFau3tdQ036NXOumvC0G4oIZX6KUz2TbH3s3h1eKebRzLjMsOLtrWOaQCfCF4oMSDyJrlbizXFnRcwPDCWnAi/qF4Wup+xgaABcAKAcQWONJw3+E1ruUAqLjbBBEUituyITITntbQgjSaXkDAlR1SI1YIik9n2FBdDY5wJLmgm8i8iuhAJXIwsjpZ4bnFpDa0qQQKqawJCEzwWNHHQV9q9nZURIbmHSLjqOg+1RcbYIKvQaXjEYLPAs6K9xa1pJBodQIxqcF3JLJhovinOPBFw5ziepTcVJs6dmzm2wmu04O4nDFbS+IUJrRRoAGoCi+0pcEREAEREAEREAEREAEREAEREAEREAEREAc632VgOA1t7QooZY8SIpRXLU+TCKmtmD6GF6tvYERDCJsoiKCw8AXqIgAiIgAiIgAiIgAiIgD/9k=">
            <a:extLst>
              <a:ext uri="{FF2B5EF4-FFF2-40B4-BE49-F238E27FC236}">
                <a16:creationId xmlns:a16="http://schemas.microsoft.com/office/drawing/2014/main" id="{8BA9AA1F-781F-4333-8B5E-4B8A512B6A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utoShape 18" descr="data:image/jpeg;base64,/9j/4AAQSkZJRgABAQAAAQABAAD/2wCEAAkGBhEREBEUEhQVFRUVEhYXFBMVGBUUFxgVFRcYFxYXFBkYGyYfFxsjGhYUHy8gIycpLCwsGB8xNTAqNSYrLCkBCQoKDgwOGA8PGi4kHCQqKSkqLC4qKSksLywsKSwsKSkpKSktKSkpKSwpLCk0KSwsLCwsLDUsLCwpKiwpLCwpLP/AABEIAQYAwQMBIgACEQEDEQH/xAAcAAEAAgMBAQEAAAAAAAAAAAAABgcDBAUBAgj/xABPEAABAgMDBAwJCAkDBQEAAAABAAIDBBEFITEGEkFRBxMXIlJhcYGSobHRMkJTVHJzkbLBFBUjNDWTwtIWJDN0goOz4/BiovFEY8Ph8iX/xAAbAQACAgMBAAAAAAAAAAAAAAAAAgEDBAUHBv/EADwRAAIBAgMCCgkDAgcAAAAAAAABAgMRBAUxEiEGEzI0QVFxcpHRFBYzU2GBobHhFaLBIlI1QmOywtLw/9oADAMBAAIRAxEAPwC8UREAFB5m1IrS8mI8BpcTvnXAVU4Vd2t4MfkidhTwV5JCTOTuqSnnb+jH/Im6nKedv6Mf8ipBF0T1Wwn90vFeRicay791OU87f0Zj8ibqcp52/ozH5FTLLMjEAiFEIIqCGOIIOkGi+vmmP5GL0H9yr9W8B7x+MfInjJFybqcp52/ox/yJupynnb+jMfkVN/NMfyMXoP7k+aY/kYvQf3I9W8B7x+MfIOMkXJupynnb+jMfkTdTlPO39GP+RU380x/Ixeg/uT5pj+Ri9B/cj1bwHvH4x8g4yRcm6nKedv6Mx+RbllZeQpl5ZAmXvcGlxFIrd6CATVwAxIVEx5SJDpnsc2uGc0trTGlccQpfsVM/XIp1S7ut7O5YuO4P4Whhp1oSk2ldb1b7Eqo27F9ylrthyzHRCXOOdQVq47469HGuVN2/Gfgcwam485x7FqSco+K8Nbjr0AazxKV2fY8OEBQZzuEcebUvDmQrsjDZGO+/Ne7jNfisgkJlmDYg9En8JUyRFydkh8O2piGaEk8Tx/wetdCXyq4bOdp+B713nww4UIBGoiq0I9gQHeLm8bburDqQFmeQsoYB8YjiIP8AwsptmB5Rq5sXJQeLEI5RXsIWIZKO8oOie9G4LyN2YymhN8GrzxCg9p7lv2fHc+G17gAXCtBqrd1UUPn5Ta4hYDnEUFaUvIB+KmsGHmta0aAB7BRBKbZ9oiKBgiIgAq8tjwZjkifFWGq8tnCY5InxVlLlrtQkz88oiLtpry9cmD+pSn7vC9wLp1XMyY+pSn7vC9wLprjOJ9tPvP7mWtASvNsGtcHLwf8A50xyN99qpai3WVZJ6fSdTb2bO2l+jtQkp7J+h9sGtNsGtfniiUW29U/9b9v5F434Fh7LjqmU/nf+NamxOP1mP6n8bVB1O9iYfTzB/wC0Pe/9LY4zC+h5TOje9lrprK4qd5XL3yYhgQSaXlxqeTBddcrJr9h/G74LqrmbM5aBERBIREQARFrWjGzIUR2pppy4DrogCMSn0s2DriF3MKkdQCmCi+S8GsVzuCzrce4FShSxY6BERQMEREAFXtt4TP8AN/ErCVfW5/1P838SspctdqEmfndERdtNeXrkx9SlP3eF7gXTXMyY+pSn7vC9wLprjGJ9tPvP7mWtDWtKzmTEJ0KICWOpUAkG4g4jjAXB3OJDybvvH966WVFpPl5SLFh0zmBpGcKi9wBqK6iVXW6hO6oPQP5lucrwmYVqTlhZ7Mb/ANzW8WTitSZ7nEh5N33j+9NziQ8m77x/eobuoTuqD0D+ZN1Cd1QegfzLafpmc+9/exdqByMrrNhy87GhQgQxuZmgknwobHG88ZKk2xKPpZn0Ge8VDLWtR8zGfGiUzn0rmig3rQ0UHI0KabEg3816MPtctzmkZwyqUajvJRin23VxI8ovXJr9h/G74LqrlZNfsP43fBdVcvM5aBERBIREQAXIymjUg04TgOYX/ALrqNZVRqvht1NJ6Rp8FKFlobeS0GkNzuE7qaO8ldpadjwc2BDH+mvSv+K3FBK0CIiCQiIgAq/t7/qf5v4lYCr+38Zn+b8VZS5a7UJM/OyIi7aa8vXJj6lKfu8L3AumqRlss56GxrGR3BrWhrRmsuAFAL26lk/Tu0POHdGH+VeArcGMTOpKSlHe2+npfYX8Yiy8u/s6Y9FvvtVLLrzuV05GhuhxIxcx3hNIYK0NdDdYXIXpcmy+pgaMqdRptu+7sRXOV2ERFuhArB2Ixvpv0YXa9V8rD2I8Zvkg/wDkWkz/APw+p8v9yHhyi8cmv2H8bvguqq+i7IkGQaITocR7/CuzQ2hwvJro1LlxdmqJXeyzQOOIT2NC5FPEU4OzZ6XDZNjcRBTpw3PR3S+7LVRVQzZpi+NLMPJEcPwldqQ2YpR5Aiw4sLjoHt6jXqURxVJ9JZUyLH01d02+xp/Zk9Rcez8rpKPTa5iGSRXNLsx3RdQ9S6zYgOBB51epJ6GqnSnTdppp/FWPpQ61nbZMuA4QYOpvbVSyNNMYKuc0cpAUUsZm2TLSdZees9pCZFMloS9raAAaF6iKBgiIgAiIgAoBlBjM/wA34qfqA5RYzP8AM7CrKXLXahJ6H50REXbTXiqVV1Q8tZCgrHZWgrc7VyL6/TWQ8uz2O/KvKPPsSnzWX1/6luwuspOqVV5SeVEnGe2HDite92DQHVuFTo1BdWix6nCedJ2qUGn8Xb/iTxfxPzxVKr9D0XxMRmQ2Oe8hrWglxOAAvJSLhXd2VH934DivifntWLsRsumz6oezbO9RHKjKB05MOiXhg3sNnBaNfGcT7NAUz2JR9HMn/Wzsctpnc5yyyTmrN7N1rbetwsOUMuPrQ9U3tco+pBlv9aHqm9rlH1xHEe1l2nbMn5jR7qCIioNoF6x5GBI5Ll4iCGk9TqZLy2fNwrq0Jef4QSD0qK58lYO+iO1NA9pqewKrcgpasSK/gsDR/Ean3R7VcGTMGkGvCcT7LvgVusFG1K/WzmXCetxmO2FpGKXjv/lHWREWYecCIiACIiACgOUfhTPJE7Cp8oFlL4UzyP8AdKspctdqEnofnNERdtNeERSfIPJn5XHznisGEQX1FzneKz4ni5Vj4nEQw1KVWpov/WJSu7Ew2Ocmdog7fEH0kUXA0q2HiOd1xPFTjUxRFyPGYqeKrSrT1f0XQjKSsrBVpslZUZ7vksI71prGI0uF4ZzYnjpqUpy1ym+RwN7+1iVbDGrW88Q7SONU05xJJJqSakm8knSV6fg5le3L0qoty5Pb1/LoK6kug8Vm7Ew+hmPWN91VkrP2Jx+rx/XD3Qt9wi5hPtX3Ep6mLLf60PVN7XKPqQZb/Wh6pva5R9cOxHtZdp2zJ+Y0e6giIqDaBERAE9yIl82WLuG9x5hRvaCras+DmQobdTRXlpf1qAZOSFIctC4mA8poXfFWOvRUo7NOMfgcZx9bj8XVqdcn4dH0CIisMQIiIAIiIA+XvABJNABUniUAt2OH/KHDAteRXVmldvKC1s87Ww70HfHWRo5B2qOz37KJ6t3ulW0uWu1FUmfn5ERdsMEzyUm+NEZDhirnuDWjjOk6gMSdACvGwrGZKQGQmaBVzuE8+E48vZQKLbGuTW1w/lMQb+IKQxqhnxuV3ZylTlc64RZl6RV4im/6Y6/F/gyIRsrha8/PsgQnxIhzWMFSewDWSaADWVsKH5cWLOzhbDghogtvNXgF79ZGoaOMniWhwVGFatGFSSjHpb3bvMduyK3t62nzcd8V91bmt4LB4LR/mJK56le5lPaofTHcm5lPaofTHcunU8xwFOChCpFJblvMfZkRRWjsUD9Vjev/AANUAtzJ+NJua2Nm1c3OGac66tFYGxR9UjevPuMWvz+rCplznB3Ta3/MmC/qNfLf60PVN7XKPqQZb/Wh6pva5R9cUxHtZdp2zJ+Y0e6giIqDaBbFnS22RobKVzntB5Cb+qq113cjJfOmmngMc78P4lZSjtTUfiYeOrcRhqlXqi39NxZtkx2w4oe7BoJAGJNKAD29SmErMtiMDm4Ef8g8aga6dh2ptT6O8Bxv4jr7/wD0vSNHFoyJciAolLAiIgAvmIzOBFSKgiouIrqX0iAIZadkPgnWzQ74O1Fcqe/ZRPVu90qaZQT21wi3xn1A5NJ/zWoiQrISs0yqSsfnhZpOIxsRjntz2hwLmVzc4DRWhoDyK742TEm6tZeDfiQxoPtAXPj7HtnuNdpzfRe8dVaL38eFGGmrThJdlvNGNxbI4NlulwlR97/bXu64fNR97/bXmVOx9LS8tGjQ3RasDSGuLS29zW8GunWq9V2Cy/KsbB1KUN17b3LXxByktSw91w+aj73+2m64fNR97/bVeIs39Ay/3f1l5i7ciw91w+aj73+2m64fNR97/bVeIj9Ay/3f1l5htyO5lXlP8uiQ37XteYzNpnZ9bya1zRrU42KB+pxf3h39OGqrWWFNxGCjXuaK1o1xArzJ8blca2EWFpPZStbpBSs7suG38lXTMXbA8N3obQgnCumvGuUcgY3lIf8Au7lW/wA5RvKxOm7vT5yjeVidN3evJT4ERm9p1Po/M9Dh+EmNw9ONKDVkrLciyP0BjeUh/wC7uWN+QkwMHQjzuH4VXfzlG8rE6bu9SbY6nIjp9gc97hmPuLiR4PGVi4rgZChRnV4y+ym9Or5mTHhXj76rwNudyfmIIJfDNB4zaOHKaYDlopDkDL72M/WWtHMKntapascGXYyuY0NqS40FKk4m7SvJU8GqdRSTMjGcI6mLwkqFSKUnbetNb6GRetaSQAKk4ALxd/JYsq8UGeLwdObgaar+1Zp5dK51LGgxGQgImIwGkN0AreREpcEREAEUfyjn3siMDHFtG1NDrN1fYtFmUUcAgkG7Ei/qopsLtIxW1ObZGcdDd63kGJ5zVaKIpKgiIpA4GXn2dM+i3+o1Usrpy8+zpn0W/wBRqpZdD4K81n3v4RRU1OtkpZ0OYnIMKJUseXVANDcxxF/KArJ3NJDgv6ZVRwYzmODmOLXDBzSQRyEYLa+fJny8b7x/ethmGBxWIqKVCs4K1rb9esWMktUWluaSHBf0ym5rIcF/TKq358mfLxvvH96tjIeyosKXD474jokUB1Huc7Mb4raONx0n2aF53MaONwFLjJ4ltvclv3/Usi1LoMO5rIcF/TKbmshwX9MqUovP/quN97LxY+yiIzWx/Z0JjnvDw1jS5xzzcAqsnXwzEeYTS1ld40mpDdFTrUz2SMqNsf8AJoR3jD9KQfCePF5G9vIoKvfZHRxKo8diZtuWib0XmymbV7IKU7Gv2gz1cT3VFlKdjX7QZ6uJ7qzs05nV7r+wsdUW+iIuRGUFnkZowojXjQb+MaR7FgRAFgNcCARgV6o3JZRiHCa0tLnNFNAFBh1UWxIZQuixWszQ0Gukk3AkdiWxbtI7iIigYhtuRs6PE4iG+wX9dVoLuzeTUQuc4Pa6pJvq3E141yZuSfCdmvFDSovBu5kxS0zAiIpICIiAOBl59nTPot/qNVLK6cvPs6Z9Fv8AUaqWXQ+CvNZ97+EUVNQiLZsyz3zEaHChirnuoOLSSeIAE8y9TKShFyloiskmx7kz8pj7bEH0UIg+lExa3kGJ5hpVtrTsiy2S0FkKHg0Y6SdLjxk3rcXKM2zB46u5/wCVbor4fkyYxsgozl1lP8kgZrD9NEBDNOaPGeeTAceuhXdtK0GS8J8WIaNYKnj1AcZNAOVUdbdrvmo74r8XG5tahrRg0cQ7anSs3Ics9LrcZNf0R+r6vMWcrI0iarxEXTDHClOxr9oM9XE91RZSnY1+0Gerie6tdmnM6vdf2Gjqi30RFyIygiIgAs8jFzYsN2p49lb+pYFnhyEV3gsceOhp7cFAE6Rcr5RMeTPtHeiUuudVRXKg/TN9WPectyPlSASGwzcab406hVcW0J90Z+c4AXUurhUnTyqULJqxrIiJisIiIA4GXn2dM+i3+o1Usrpy8+zpn0W/1Gqll0PgrzWfe/hFFTUK1djnJnaIW3xB9JFG9B8WHiOd1x5KcagmSclAiTDTMxGMhM3zg8gZ50NHFXHiHGrY/SyR85hdIJeEWJrOKw1GLd98mk/kvMKaWrOsi5P6WyXnMLpBP0tkfOYXSC8P6JiPdy8GXXRXeyFlSJmLtMM1hQnY8OIKgu4wLwOc6QojVXh+lMh5xB6QT9KZDziD0gvXYTN54WlGlTw0rLt8eSVON3e5R9UV4fpTIecQekFUmVMwx85MOYQ5rohLXDAjiW8y7M6mMm4TpOFle7v5ISUbHKUp2NftBnq4nuqLKU7Gv2gz1cT3VlZpzOr3X9iI6ot9ERciMoIiIA37B+sQ/wCL3XKZKEWXMthxWvdWgrhebwR8VKINuQHeOB6VW9tyVlkWb6LF8qZwm+0IoHIbasLNjxR/rJ9t/wAVqrr5Ry52+4E5zAbhW8VHwC0fm2LmlxY4ACpJFLhypilreayIikgIiIA5WVVnPmJONChgF7w0AE0Fz2k38gKrbc0n+CzphW8i2+Bzivgabp0rWbvvX5FcUyodzSf4LOmE3NJ/gs6YVvIs/wBZ8Z1R8H5i8WiodzSf4LOmE3NJ/gs6YVvIj1nxnVHwfmHFoqHc0n+CzphNzSf4LOmFbyI9Z8Z1R8H5hxaKh3NJ/gs6YTc0n+CzphW8iPWfGdUfB+YcWiodzSf4MPphdzIzIualZtsWK1oaGPBIcCakUFysJFTX4Q4qvTlTko2as935JUEgiIvPjhERABfUKHnOa3WQPaaL5qt+w4WdMQ+IknmFR10UAiWfI2akWZEpdYLx7QQQcCKFeogkgc3LmG9zD4ppzaD7KLEpDlPI4RR6Lvgfh7FHkxS1ZmzZsuIkVjXYEmtLtBK6dt2MyExroYNc4A1NcQaddFo2J9Yhcp90qURWCIXtPivYeYZrvgVDGiro5s9YEJkF7hXOawnHSAvfmeWbDa55IqBeXEXkVW3Pxc6DMcQcPY0V66pNOgiBD269tG0xN+bxc6BrI5cCSlXRHtzrt4Gb7EmteW+iy2jZMtCY68h2aS0F2JAu61znOhmZZtXgZ8OmI0iuK38poedFgt1intICkXoMkvk/DdBaTXPLK46SKi7nC1LBsyHGDy8G4ilDTGqkFHCK0AbwQ3CuitW0HsBWjYULMfMN1RLuS8jqooJsrkclJXbIjWC6ppXixPUFIPmWWztr32fm51amtK0rqXIsP6zD5Xe65dsfXj6j8SCImhBsRmZHrUvhlwBrd4Ic00515Fsdgldsvz8wOxuvocORdGUdWYmm680/7aH4LYdCqx0H/sge2rfggmyOVM2DDrBa2oLyc41rc1tTTnotj5mlnOdDFQ9oBJq6orgb7is8eJWchN1Q3Hpf/K5k+yMZqJtNc7NbWhAuo3Xx0QG49krGhvbFaa7Yxzm1rccc00/zBY3WXDZKiI8HPIuFaXu8G7kvXljR3smS1+Lqtdp3wvr1day5UzBL2M0AZ3Obh1A+1BG6xw16xhJAF5JoBxnBeLs5NSOdELzgzD0j3DtCkVK534MgwQ2sLWuDWgXgHlN/GvIFmwmOzmNDTSl1cOTDQtpEpdYIiIALFMzLYbS5xoAsq+IsIOaWuFQRQhAEStS2nxrhvWcHSfS7lzlt2lZ5gvLTgb2nWO9aiYpZtWZHayMxzsATXToIXZhW7CEaI6pzXNbQ0OLa6OdRxEAnY7bbXhmBFaSc95iECh8Y3XraNryzobWvqaAXFpxAoo0iLE7R0JmPB2+G6GKMBYTcRg6pu5KLdnLVgvjwX1Oaytbjjo66LiMYSQACScALyt91iubAdEfvSMGEX0JAqb7sUAmzfflF9O0hx2ql4ppob8K40WWBbcBsSK6po/NPgnECh+C4EnKOivDW4nToA0krpR8nCGuLIjXubi0Ch7TeglNmSPaEswsdBbvmvBNxFW0IIqeVbvzvK5221Ofm5uDq0xpqUekZJ0V4a3lJOAGsremrALWOcx4fm+EAKEUx0m/iQCbEja7RMPiPqA4Ea9VOoLcbbsLb3Oqc0ww0GhxBJw5yuRZ1nOjOo24C9zjo71szthljC9jxEaPCpo6zVBCbPqNa4+VCK2paABqNKX48ZK6RtiVa50QEl7gAQA6ppy3DQouiLBtM3ZWdHygRH3DPLjS+la96+7bnGxYucy8ZoF4peCe9c9EEXC7lh201gEN4AFbnjj4XeuGs0pKuiPDG4nqGklAJ2J0CvVhlJYQ2NYMANPWsyUuCIiACIiANS07PEZhabji06j3Lj2Zk2Sc6NcNDBp5SNCkaIIaTOXatiNitGaA1zRQaAQNBUViwnNcWuBBGIKny07RsxkYb64jBwxHeOJSmK43IUi+ojQCQDUAmh18a+UxWfcKKWODmmhGBXedMuiSL3PNTXG4YPGpR5daHOsEm6HXfk3NoeEDjSmChjI+cnZlrI2+uzmloPHUH4Lr2ZZLoUaI4uBDq0F9TV1an/NKjkhEhteNsbnNwPFxrsw5iWgZ74by9zhRrcaDGmFwwx1KGTE9yeaBFmKaDQcmc7uCxZKmpig6Wtr19607FtEQopL8HCjjx41/zWt9s1Ly7YhhPznPwGNMaaLgKoBGLJkGsW4ZhaA4k0wrSnMStkQGCVjCXdng1zqm+lL6XDQFoWJaDGB7IlzXjHVdQ1prC2TMwIEJ7YT89z+el1L7qXVQC0OCiLJLwC97WilXGgrcEwh8NaSQBeTgApHZ+TbcwmLe4jAHwe8rdsyxmQb/Cfpcfw6l0EtyxR6yG2jYz4Rwzmk0a4azgCNBUhsayxBZf4bvCOriC6KIuSo2CIigYIiIAIiIAIiIALmZQTZZBIFau3tdQ036NXOumvC0G4oIZX6KUz2TbH3s3h1eKebRzLjMsOLtrWOaQCfCF4oMSDyJrlbizXFnRcwPDCWnAi/qF4Wup+xgaABcAKAcQWONJw3+E1ruUAqLjbBBEUituyITITntbQgjSaXkDAlR1SI1YIik9n2FBdDY5wJLmgm8i8iuhAJXIwsjpZ4bnFpDa0qQQKqawJCEzwWNHHQV9q9nZURIbmHSLjqOg+1RcbYIKvQaXjEYLPAs6K9xa1pJBodQIxqcF3JLJhovinOPBFw5ziepTcVJs6dmzm2wmu04O4nDFbS+IUJrRRoAGoCi+0pcEREAEREAEREAEREAEREAEREAEREAEREAc632VgOA1t7QooZY8SIpRXLU+TCKmtmD6GF6tvYERDCJsoiKCw8AXqIgAiIgAiIgAiIgAiIgD/9k=">
            <a:extLst>
              <a:ext uri="{FF2B5EF4-FFF2-40B4-BE49-F238E27FC236}">
                <a16:creationId xmlns:a16="http://schemas.microsoft.com/office/drawing/2014/main" id="{24C98F57-BC34-4D13-9C5C-9169FC1ED5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CB3EF81-DE36-4B44-A441-9013EF7877E3}"/>
              </a:ext>
            </a:extLst>
          </p:cNvPr>
          <p:cNvSpPr txBox="1"/>
          <p:nvPr/>
        </p:nvSpPr>
        <p:spPr>
          <a:xfrm>
            <a:off x="376517" y="834407"/>
            <a:ext cx="11639773" cy="1138773"/>
          </a:xfrm>
          <a:prstGeom prst="rect">
            <a:avLst/>
          </a:prstGeom>
          <a:gradFill flip="none" rotWithShape="1">
            <a:gsLst>
              <a:gs pos="98000">
                <a:schemeClr val="accent3">
                  <a:lumMod val="5000"/>
                  <a:lumOff val="95000"/>
                </a:schemeClr>
              </a:gs>
              <a:gs pos="58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sz="3200" b="1" dirty="0">
                <a:solidFill>
                  <a:srgbClr val="FF0000"/>
                </a:solidFill>
              </a:rPr>
              <a:t>DIGITALISATION AND OTHER MEGATRENDS IN TU ACTIVITIES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EBD2AC3B-9274-4F84-A838-2B6B411AF1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6951013"/>
              </p:ext>
            </p:extLst>
          </p:nvPr>
        </p:nvGraphicFramePr>
        <p:xfrm>
          <a:off x="376516" y="1973180"/>
          <a:ext cx="11639774" cy="399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034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DE41C40-75AF-42B0-8FEC-F564F4321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908049"/>
              </p:ext>
            </p:extLst>
          </p:nvPr>
        </p:nvGraphicFramePr>
        <p:xfrm>
          <a:off x="457202" y="654908"/>
          <a:ext cx="7438766" cy="620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B3C38FF1-896D-4167-B66E-C64AE6D256AF}"/>
              </a:ext>
            </a:extLst>
          </p:cNvPr>
          <p:cNvSpPr/>
          <p:nvPr/>
        </p:nvSpPr>
        <p:spPr>
          <a:xfrm>
            <a:off x="7945395" y="3066189"/>
            <a:ext cx="37894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Does the </a:t>
            </a:r>
            <a:r>
              <a:rPr lang="en-US" sz="2800" b="1" dirty="0">
                <a:solidFill>
                  <a:srgbClr val="FF0000"/>
                </a:solidFill>
              </a:rPr>
              <a:t>automation </a:t>
            </a:r>
            <a:r>
              <a:rPr lang="pl-PL" sz="2800" b="1" dirty="0">
                <a:solidFill>
                  <a:srgbClr val="FF0000"/>
                </a:solidFill>
              </a:rPr>
              <a:t>             </a:t>
            </a:r>
            <a:r>
              <a:rPr lang="en-US" sz="2800" b="1" dirty="0">
                <a:solidFill>
                  <a:srgbClr val="FF0000"/>
                </a:solidFill>
              </a:rPr>
              <a:t>of production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and other areas of industry </a:t>
            </a:r>
            <a:r>
              <a:rPr lang="pl-PL" sz="2800" b="1" dirty="0">
                <a:solidFill>
                  <a:srgbClr val="FF0000"/>
                </a:solidFill>
              </a:rPr>
              <a:t>                   </a:t>
            </a:r>
            <a:r>
              <a:rPr lang="en-US" sz="2800" b="1" dirty="0">
                <a:solidFill>
                  <a:srgbClr val="00B0F0"/>
                </a:solidFill>
              </a:rPr>
              <a:t>an </a:t>
            </a:r>
            <a:r>
              <a:rPr lang="en-US" sz="2800" b="1" dirty="0">
                <a:solidFill>
                  <a:srgbClr val="00B050"/>
                </a:solidFill>
              </a:rPr>
              <a:t>opportunity</a:t>
            </a:r>
            <a:r>
              <a:rPr lang="en-US" sz="2800" b="1" dirty="0">
                <a:solidFill>
                  <a:srgbClr val="00B0F0"/>
                </a:solidFill>
              </a:rPr>
              <a:t> or </a:t>
            </a:r>
            <a:r>
              <a:rPr lang="pl-PL" sz="2800" b="1" dirty="0">
                <a:solidFill>
                  <a:srgbClr val="00B0F0"/>
                </a:solidFill>
              </a:rPr>
              <a:t>                    </a:t>
            </a:r>
            <a:r>
              <a:rPr lang="en-US" sz="2800" b="1" dirty="0">
                <a:solidFill>
                  <a:srgbClr val="00B0F0"/>
                </a:solidFill>
              </a:rPr>
              <a:t>a </a:t>
            </a:r>
            <a:r>
              <a:rPr lang="en-US" sz="2800" b="1" dirty="0">
                <a:solidFill>
                  <a:srgbClr val="00B050"/>
                </a:solidFill>
              </a:rPr>
              <a:t>development barrier </a:t>
            </a:r>
            <a:r>
              <a:rPr lang="en-US" sz="2800" b="1" dirty="0">
                <a:solidFill>
                  <a:srgbClr val="00B0F0"/>
                </a:solidFill>
              </a:rPr>
              <a:t>for the domestic </a:t>
            </a:r>
            <a:r>
              <a:rPr lang="en-US" sz="2800" b="1" dirty="0" err="1">
                <a:solidFill>
                  <a:srgbClr val="00B0F0"/>
                </a:solidFill>
              </a:rPr>
              <a:t>labour</a:t>
            </a:r>
            <a:r>
              <a:rPr lang="en-US" sz="2800" b="1" dirty="0">
                <a:solidFill>
                  <a:srgbClr val="00B0F0"/>
                </a:solidFill>
              </a:rPr>
              <a:t> market?</a:t>
            </a:r>
            <a:endParaRPr lang="pl-PL" sz="2800" b="1" dirty="0">
              <a:solidFill>
                <a:srgbClr val="00B0F0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A1DE60E-8C9F-4EC2-A27D-8CCC8C06243E}"/>
              </a:ext>
            </a:extLst>
          </p:cNvPr>
          <p:cNvSpPr/>
          <p:nvPr/>
        </p:nvSpPr>
        <p:spPr>
          <a:xfrm>
            <a:off x="2938825" y="6339014"/>
            <a:ext cx="87708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100" b="1" dirty="0" err="1"/>
              <a:t>opportunity</a:t>
            </a:r>
            <a:endParaRPr lang="pl-PL" sz="1100" b="1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EFFB4A5-3970-4C7A-B4E5-6CF9D74C092D}"/>
              </a:ext>
            </a:extLst>
          </p:cNvPr>
          <p:cNvSpPr/>
          <p:nvPr/>
        </p:nvSpPr>
        <p:spPr>
          <a:xfrm>
            <a:off x="4015704" y="6339015"/>
            <a:ext cx="67986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1200" b="1" dirty="0" err="1"/>
              <a:t>barrier</a:t>
            </a:r>
            <a:endParaRPr lang="pl-PL" sz="1200" b="1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FBC82EC8-DA86-422D-9758-1939A878CFFA}"/>
              </a:ext>
            </a:extLst>
          </p:cNvPr>
          <p:cNvSpPr/>
          <p:nvPr/>
        </p:nvSpPr>
        <p:spPr>
          <a:xfrm>
            <a:off x="5095149" y="6339014"/>
            <a:ext cx="107285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sz="1200" b="1" dirty="0"/>
              <a:t>I do not </a:t>
            </a:r>
            <a:r>
              <a:rPr lang="pl-PL" sz="1200" b="1" dirty="0" err="1"/>
              <a:t>know</a:t>
            </a:r>
            <a:endParaRPr lang="pl-PL" sz="1200" b="1" dirty="0"/>
          </a:p>
        </p:txBody>
      </p:sp>
      <p:pic>
        <p:nvPicPr>
          <p:cNvPr id="12" name="Obraz 11" descr="Obraz zawierający wewnątrz, budynek, stół, krzesło&#10;&#10;Opis wygenerowany automatycznie">
            <a:extLst>
              <a:ext uri="{FF2B5EF4-FFF2-40B4-BE49-F238E27FC236}">
                <a16:creationId xmlns:a16="http://schemas.microsoft.com/office/drawing/2014/main" id="{112B1F7B-416B-4555-8166-BB9745C0A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881" y="909548"/>
            <a:ext cx="3653917" cy="1808405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E9BEEB32-3FA1-4FA7-87C3-B3754B79DD4D}"/>
              </a:ext>
            </a:extLst>
          </p:cNvPr>
          <p:cNvSpPr/>
          <p:nvPr/>
        </p:nvSpPr>
        <p:spPr>
          <a:xfrm>
            <a:off x="10568542" y="6546505"/>
            <a:ext cx="1623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Photo </a:t>
            </a:r>
            <a:r>
              <a:rPr lang="pl-PL" sz="1200" dirty="0" err="1"/>
              <a:t>source</a:t>
            </a:r>
            <a:r>
              <a:rPr lang="pl-PL" sz="1200" dirty="0"/>
              <a:t>: Toyota YT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2D78F6E-BDD3-4255-BC80-05E6086C6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2" y="654908"/>
            <a:ext cx="1004487" cy="8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id="{6FC683EE-E905-4981-A610-BF6C79248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419491"/>
              </p:ext>
            </p:extLst>
          </p:nvPr>
        </p:nvGraphicFramePr>
        <p:xfrm>
          <a:off x="458436" y="570779"/>
          <a:ext cx="7499316" cy="571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52111556-8E0C-49F9-B361-A8B5AEF46141}"/>
              </a:ext>
            </a:extLst>
          </p:cNvPr>
          <p:cNvSpPr/>
          <p:nvPr/>
        </p:nvSpPr>
        <p:spPr>
          <a:xfrm>
            <a:off x="6292720" y="2997197"/>
            <a:ext cx="156617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 err="1"/>
              <a:t>Increase</a:t>
            </a:r>
            <a:r>
              <a:rPr lang="pl-PL" dirty="0"/>
              <a:t> of </a:t>
            </a:r>
            <a:r>
              <a:rPr lang="pl-PL" dirty="0" err="1"/>
              <a:t>unemployment</a:t>
            </a:r>
            <a:endParaRPr lang="pl-PL" dirty="0"/>
          </a:p>
          <a:p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013B45C-C0EB-4E7A-85D4-C2BBC23C2D1A}"/>
              </a:ext>
            </a:extLst>
          </p:cNvPr>
          <p:cNvSpPr/>
          <p:nvPr/>
        </p:nvSpPr>
        <p:spPr>
          <a:xfrm>
            <a:off x="6361084" y="1796868"/>
            <a:ext cx="156617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Creation of new, better-paid jobs</a:t>
            </a:r>
            <a:endParaRPr lang="pl-PL" dirty="0"/>
          </a:p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566A486-CE2B-4140-80EA-D673EE7E6D8B}"/>
              </a:ext>
            </a:extLst>
          </p:cNvPr>
          <p:cNvSpPr/>
          <p:nvPr/>
        </p:nvSpPr>
        <p:spPr>
          <a:xfrm>
            <a:off x="6361084" y="3534212"/>
            <a:ext cx="124490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 err="1"/>
              <a:t>Other</a:t>
            </a:r>
            <a:endParaRPr lang="pl-PL" dirty="0"/>
          </a:p>
        </p:txBody>
      </p:sp>
      <p:pic>
        <p:nvPicPr>
          <p:cNvPr id="1026" name="Picture 2" descr="Podobny obraz">
            <a:extLst>
              <a:ext uri="{FF2B5EF4-FFF2-40B4-BE49-F238E27FC236}">
                <a16:creationId xmlns:a16="http://schemas.microsoft.com/office/drawing/2014/main" id="{4E6B2EB5-E093-4C04-AF4B-1CAFD8FE8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t="16761" r="14325"/>
          <a:stretch/>
        </p:blipFill>
        <p:spPr bwMode="auto">
          <a:xfrm>
            <a:off x="8844655" y="725092"/>
            <a:ext cx="2465786" cy="21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77D5ADE-5F1E-4D38-9A3A-A57185FB4DE7}"/>
              </a:ext>
            </a:extLst>
          </p:cNvPr>
          <p:cNvSpPr/>
          <p:nvPr/>
        </p:nvSpPr>
        <p:spPr>
          <a:xfrm>
            <a:off x="8223824" y="3016416"/>
            <a:ext cx="3707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In your opinion, </a:t>
            </a:r>
            <a:r>
              <a:rPr lang="pl-PL" sz="2800" b="1" dirty="0">
                <a:solidFill>
                  <a:srgbClr val="00B0F0"/>
                </a:solidFill>
              </a:rPr>
              <a:t>                 </a:t>
            </a:r>
            <a:r>
              <a:rPr lang="en-US" sz="2800" b="1" dirty="0">
                <a:solidFill>
                  <a:srgbClr val="00B0F0"/>
                </a:solidFill>
              </a:rPr>
              <a:t>will the effect of </a:t>
            </a:r>
            <a:r>
              <a:rPr lang="en-US" sz="2800" b="1" dirty="0">
                <a:solidFill>
                  <a:srgbClr val="FF0000"/>
                </a:solidFill>
              </a:rPr>
              <a:t>the automation </a:t>
            </a:r>
            <a:r>
              <a:rPr lang="pl-PL" sz="2800" b="1" dirty="0">
                <a:solidFill>
                  <a:srgbClr val="FF0000"/>
                </a:solidFill>
              </a:rPr>
              <a:t>                            </a:t>
            </a:r>
            <a:r>
              <a:rPr lang="en-US" sz="2800" b="1" dirty="0">
                <a:solidFill>
                  <a:srgbClr val="FF0000"/>
                </a:solidFill>
              </a:rPr>
              <a:t>of industrial processes </a:t>
            </a:r>
            <a:r>
              <a:rPr lang="en-US" sz="2800" b="1" dirty="0">
                <a:solidFill>
                  <a:srgbClr val="00B0F0"/>
                </a:solidFill>
              </a:rPr>
              <a:t>be an increase </a:t>
            </a:r>
            <a:r>
              <a:rPr lang="pl-PL" sz="2800" b="1" dirty="0">
                <a:solidFill>
                  <a:srgbClr val="00B0F0"/>
                </a:solidFill>
              </a:rPr>
              <a:t>                       </a:t>
            </a:r>
            <a:r>
              <a:rPr lang="en-US" sz="2800" b="1" dirty="0">
                <a:solidFill>
                  <a:srgbClr val="00B0F0"/>
                </a:solidFill>
              </a:rPr>
              <a:t>in unemployment or the creation of new and better-paid jobs?</a:t>
            </a:r>
            <a:endParaRPr lang="pl-PL" sz="2800" b="1" dirty="0">
              <a:solidFill>
                <a:srgbClr val="00B0F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F9B55F7-F1F9-49F3-A49A-6DC6106DA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2" y="654908"/>
            <a:ext cx="1004487" cy="8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Wykres 36">
            <a:extLst>
              <a:ext uri="{FF2B5EF4-FFF2-40B4-BE49-F238E27FC236}">
                <a16:creationId xmlns:a16="http://schemas.microsoft.com/office/drawing/2014/main" id="{29081775-3102-4C84-980D-2AF63F37B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0533599"/>
              </p:ext>
            </p:extLst>
          </p:nvPr>
        </p:nvGraphicFramePr>
        <p:xfrm>
          <a:off x="457202" y="654907"/>
          <a:ext cx="6561437" cy="6030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Obraz 3" descr="Obraz zawierający mężczyzna, obiekt, osoba, przygotowywanie&#10;&#10;Opis wygenerowany automatycznie">
            <a:extLst>
              <a:ext uri="{FF2B5EF4-FFF2-40B4-BE49-F238E27FC236}">
                <a16:creationId xmlns:a16="http://schemas.microsoft.com/office/drawing/2014/main" id="{7A421CF3-4E62-4B86-A25B-B4461B1B26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" b="1081"/>
          <a:stretch/>
        </p:blipFill>
        <p:spPr>
          <a:xfrm>
            <a:off x="8019535" y="654908"/>
            <a:ext cx="3715263" cy="2089836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F42410A-3789-43BD-AD88-8FD25567D284}"/>
              </a:ext>
            </a:extLst>
          </p:cNvPr>
          <p:cNvSpPr/>
          <p:nvPr/>
        </p:nvSpPr>
        <p:spPr>
          <a:xfrm>
            <a:off x="4930346" y="1562950"/>
            <a:ext cx="1989438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Automation threatens the loss of jobs by highly qualified employees</a:t>
            </a:r>
            <a:endParaRPr lang="pl-PL" sz="16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EF6BA9F-5AAE-415D-8D99-CFEAA2B4F095}"/>
              </a:ext>
            </a:extLst>
          </p:cNvPr>
          <p:cNvSpPr/>
          <p:nvPr/>
        </p:nvSpPr>
        <p:spPr>
          <a:xfrm>
            <a:off x="4930345" y="3132608"/>
            <a:ext cx="1989438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l-PL" sz="1600" dirty="0"/>
              <a:t>Automation </a:t>
            </a:r>
            <a:r>
              <a:rPr lang="pl-PL" sz="1600" dirty="0" err="1"/>
              <a:t>risks</a:t>
            </a:r>
            <a:r>
              <a:rPr lang="pl-PL" sz="1600" dirty="0"/>
              <a:t> </a:t>
            </a:r>
            <a:r>
              <a:rPr lang="pl-PL" sz="1600" dirty="0" err="1"/>
              <a:t>losing</a:t>
            </a:r>
            <a:r>
              <a:rPr lang="pl-PL" sz="1600" dirty="0"/>
              <a:t> </a:t>
            </a:r>
            <a:r>
              <a:rPr lang="pl-PL" sz="1600" dirty="0" err="1"/>
              <a:t>jobs</a:t>
            </a:r>
            <a:r>
              <a:rPr lang="pl-PL" sz="1600" dirty="0"/>
              <a:t> </a:t>
            </a:r>
            <a:r>
              <a:rPr lang="pl-PL" sz="1600" dirty="0" err="1"/>
              <a:t>only</a:t>
            </a:r>
            <a:r>
              <a:rPr lang="pl-PL" sz="1600" dirty="0"/>
              <a:t> for </a:t>
            </a:r>
            <a:r>
              <a:rPr lang="pl-PL" sz="1600" dirty="0" err="1"/>
              <a:t>low-skilled</a:t>
            </a:r>
            <a:r>
              <a:rPr lang="pl-PL" sz="1600" dirty="0"/>
              <a:t> </a:t>
            </a:r>
            <a:r>
              <a:rPr lang="pl-PL" sz="1600" dirty="0" err="1"/>
              <a:t>employees</a:t>
            </a:r>
            <a:r>
              <a:rPr lang="pl-PL" sz="1600" dirty="0"/>
              <a:t> </a:t>
            </a:r>
            <a:r>
              <a:rPr lang="pl-PL" sz="1600" dirty="0" err="1"/>
              <a:t>whose</a:t>
            </a:r>
            <a:r>
              <a:rPr lang="pl-PL" sz="1600" dirty="0"/>
              <a:t> </a:t>
            </a:r>
            <a:r>
              <a:rPr lang="pl-PL" sz="1600" dirty="0" err="1"/>
              <a:t>professional</a:t>
            </a:r>
            <a:r>
              <a:rPr lang="pl-PL" sz="1600" dirty="0"/>
              <a:t> </a:t>
            </a:r>
            <a:r>
              <a:rPr lang="pl-PL" sz="1600" dirty="0" err="1"/>
              <a:t>duties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uncomplicated</a:t>
            </a:r>
            <a:r>
              <a:rPr lang="pl-PL" sz="1600" dirty="0"/>
              <a:t>, </a:t>
            </a:r>
            <a:r>
              <a:rPr lang="pl-PL" sz="1600" dirty="0" err="1"/>
              <a:t>repetitive</a:t>
            </a:r>
            <a:r>
              <a:rPr lang="pl-PL" sz="1600" dirty="0"/>
              <a:t> and </a:t>
            </a:r>
            <a:r>
              <a:rPr lang="pl-PL" sz="1600" dirty="0" err="1"/>
              <a:t>can</a:t>
            </a:r>
            <a:r>
              <a:rPr lang="pl-PL" sz="1600" dirty="0"/>
              <a:t> </a:t>
            </a:r>
            <a:r>
              <a:rPr lang="pl-PL" sz="1600" dirty="0" err="1"/>
              <a:t>easily</a:t>
            </a:r>
            <a:r>
              <a:rPr lang="pl-PL" sz="1600" dirty="0"/>
              <a:t> be </a:t>
            </a:r>
            <a:r>
              <a:rPr lang="pl-PL" sz="1600" dirty="0" err="1"/>
              <a:t>replaced</a:t>
            </a:r>
            <a:r>
              <a:rPr lang="pl-PL" sz="1600" dirty="0"/>
              <a:t> by </a:t>
            </a:r>
            <a:r>
              <a:rPr lang="pl-PL" sz="1600" dirty="0" err="1"/>
              <a:t>intelligent</a:t>
            </a:r>
            <a:r>
              <a:rPr lang="pl-PL" sz="1600" dirty="0"/>
              <a:t> </a:t>
            </a:r>
            <a:r>
              <a:rPr lang="pl-PL" sz="1600" dirty="0" err="1"/>
              <a:t>machines</a:t>
            </a:r>
            <a:endParaRPr lang="pl-PL" sz="16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C91494B-5032-4650-9B3B-6DFCA7212067}"/>
              </a:ext>
            </a:extLst>
          </p:cNvPr>
          <p:cNvSpPr/>
          <p:nvPr/>
        </p:nvSpPr>
        <p:spPr>
          <a:xfrm>
            <a:off x="4930345" y="5440932"/>
            <a:ext cx="198943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pl-PL" sz="1600" dirty="0"/>
              <a:t>I do not </a:t>
            </a:r>
            <a:r>
              <a:rPr lang="pl-PL" sz="1600" dirty="0" err="1"/>
              <a:t>know</a:t>
            </a:r>
            <a:endParaRPr lang="pl-PL" sz="16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DFFD7D5-C265-4FC6-BFFD-B46C35D972C7}"/>
              </a:ext>
            </a:extLst>
          </p:cNvPr>
          <p:cNvSpPr/>
          <p:nvPr/>
        </p:nvSpPr>
        <p:spPr>
          <a:xfrm>
            <a:off x="8019535" y="2971708"/>
            <a:ext cx="37152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Does production automation threaten </a:t>
            </a:r>
            <a:endParaRPr lang="pl-PL" sz="2800" b="1" dirty="0">
              <a:solidFill>
                <a:srgbClr val="00B0F0"/>
              </a:solidFill>
            </a:endParaRPr>
          </a:p>
          <a:p>
            <a:r>
              <a:rPr lang="en-US" sz="2800" b="1" dirty="0">
                <a:solidFill>
                  <a:srgbClr val="00B0F0"/>
                </a:solidFill>
              </a:rPr>
              <a:t>job losses</a:t>
            </a:r>
            <a:r>
              <a:rPr lang="pl-PL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>
                <a:solidFill>
                  <a:srgbClr val="00B0F0"/>
                </a:solidFill>
              </a:rPr>
              <a:t>?</a:t>
            </a:r>
            <a:endParaRPr lang="pl-PL" sz="2800" b="1" dirty="0">
              <a:solidFill>
                <a:srgbClr val="00B0F0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DB1660D-068E-4653-8155-542C6120A2A8}"/>
              </a:ext>
            </a:extLst>
          </p:cNvPr>
          <p:cNvSpPr/>
          <p:nvPr/>
        </p:nvSpPr>
        <p:spPr>
          <a:xfrm>
            <a:off x="10210047" y="6581001"/>
            <a:ext cx="1981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Photo </a:t>
            </a:r>
            <a:r>
              <a:rPr lang="pl-PL" sz="1200" dirty="0" err="1"/>
              <a:t>source</a:t>
            </a:r>
            <a:r>
              <a:rPr lang="pl-PL" sz="1200" dirty="0"/>
              <a:t>: Toyota YouTube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C209669-3F0E-4D9A-85C9-A66641A96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535" y="4559195"/>
            <a:ext cx="1004487" cy="8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F8AF437D-E2A1-4161-B45D-43E3DFEC4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387420"/>
              </p:ext>
            </p:extLst>
          </p:nvPr>
        </p:nvGraphicFramePr>
        <p:xfrm>
          <a:off x="457202" y="674511"/>
          <a:ext cx="7475836" cy="586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az 5" descr="Obraz zawierający budynek, wewnątrz, stół, siedzi&#10;&#10;Opis wygenerowany automatycznie">
            <a:extLst>
              <a:ext uri="{FF2B5EF4-FFF2-40B4-BE49-F238E27FC236}">
                <a16:creationId xmlns:a16="http://schemas.microsoft.com/office/drawing/2014/main" id="{12022DFB-D3A3-4EA4-A7F9-DD28F68AC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92" y="674511"/>
            <a:ext cx="3702906" cy="182434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A52DA474-F802-44DE-96B3-E0C5F2215F85}"/>
              </a:ext>
            </a:extLst>
          </p:cNvPr>
          <p:cNvSpPr/>
          <p:nvPr/>
        </p:nvSpPr>
        <p:spPr>
          <a:xfrm>
            <a:off x="7933038" y="3254956"/>
            <a:ext cx="40653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The impact of automation </a:t>
            </a:r>
            <a:r>
              <a:rPr lang="en-US" sz="2800" b="1" dirty="0">
                <a:solidFill>
                  <a:srgbClr val="00B0F0"/>
                </a:solidFill>
              </a:rPr>
              <a:t>on the disappearance of employment in some industries and professions</a:t>
            </a:r>
            <a:endParaRPr lang="pl-PL" sz="2800" b="1" dirty="0">
              <a:solidFill>
                <a:srgbClr val="00B0F0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DDCBE66-5515-4F42-8B9E-AAA5A34A99FE}"/>
              </a:ext>
            </a:extLst>
          </p:cNvPr>
          <p:cNvSpPr/>
          <p:nvPr/>
        </p:nvSpPr>
        <p:spPr>
          <a:xfrm>
            <a:off x="5560541" y="1729945"/>
            <a:ext cx="237249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b="1" dirty="0"/>
              <a:t>The </a:t>
            </a:r>
            <a:r>
              <a:rPr lang="pl-PL" b="1" dirty="0" err="1"/>
              <a:t>loss</a:t>
            </a:r>
            <a:r>
              <a:rPr lang="pl-PL" b="1" dirty="0"/>
              <a:t>                                of </a:t>
            </a:r>
            <a:r>
              <a:rPr lang="pl-PL" b="1" dirty="0" err="1"/>
              <a:t>employment</a:t>
            </a:r>
            <a:endParaRPr lang="pl-PL" b="1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CF2E9C8-AD26-432E-9AF2-2420EA2C318D}"/>
              </a:ext>
            </a:extLst>
          </p:cNvPr>
          <p:cNvSpPr/>
          <p:nvPr/>
        </p:nvSpPr>
        <p:spPr>
          <a:xfrm>
            <a:off x="5560541" y="2590609"/>
            <a:ext cx="237249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The occurrence </a:t>
            </a:r>
            <a:r>
              <a:rPr lang="pl-PL" b="1" dirty="0"/>
              <a:t>                 </a:t>
            </a:r>
            <a:r>
              <a:rPr lang="en-US" b="1" dirty="0"/>
              <a:t>of the allocation process</a:t>
            </a:r>
            <a:endParaRPr lang="pl-PL" b="1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9E4973A-3FC5-4281-A928-C053A923409F}"/>
              </a:ext>
            </a:extLst>
          </p:cNvPr>
          <p:cNvSpPr/>
          <p:nvPr/>
        </p:nvSpPr>
        <p:spPr>
          <a:xfrm>
            <a:off x="5560541" y="3629418"/>
            <a:ext cx="150573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l-PL" b="1" dirty="0"/>
              <a:t>I do not </a:t>
            </a:r>
            <a:r>
              <a:rPr lang="pl-PL" b="1" dirty="0" err="1"/>
              <a:t>know</a:t>
            </a:r>
            <a:endParaRPr lang="pl-PL" b="1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7BF6AF3E-320F-4E6E-89F7-1664ABDD754D}"/>
              </a:ext>
            </a:extLst>
          </p:cNvPr>
          <p:cNvSpPr/>
          <p:nvPr/>
        </p:nvSpPr>
        <p:spPr>
          <a:xfrm>
            <a:off x="10210047" y="6581001"/>
            <a:ext cx="1981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Photo </a:t>
            </a:r>
            <a:r>
              <a:rPr lang="pl-PL" sz="1200" dirty="0" err="1"/>
              <a:t>source</a:t>
            </a:r>
            <a:r>
              <a:rPr lang="pl-PL" sz="1200" dirty="0"/>
              <a:t>: Toyota YouTube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0B62AC9-3250-4924-8A75-4B82C4A96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00" y="782202"/>
            <a:ext cx="1004487" cy="8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2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4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16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18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20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22">
            <a:extLst>
              <a:ext uri="{FF2B5EF4-FFF2-40B4-BE49-F238E27FC236}">
                <a16:creationId xmlns:a16="http://schemas.microsoft.com/office/drawing/2014/main" id="{5DE89279-F0C3-4EA5-8A23-1833FA09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24">
            <a:extLst>
              <a:ext uri="{FF2B5EF4-FFF2-40B4-BE49-F238E27FC236}">
                <a16:creationId xmlns:a16="http://schemas.microsoft.com/office/drawing/2014/main" id="{6165F00E-FB89-49BB-A8C1-14BEEF717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6">
            <a:extLst>
              <a:ext uri="{FF2B5EF4-FFF2-40B4-BE49-F238E27FC236}">
                <a16:creationId xmlns:a16="http://schemas.microsoft.com/office/drawing/2014/main" id="{161E7B43-BD2F-4EB7-98ED-A40D8E153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28">
            <a:extLst>
              <a:ext uri="{FF2B5EF4-FFF2-40B4-BE49-F238E27FC236}">
                <a16:creationId xmlns:a16="http://schemas.microsoft.com/office/drawing/2014/main" id="{8325EA12-D37A-48FD-9432-732783C9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az 4" descr="Obraz zawierający wewnątrz, szafka, kuchnia, siedzi&#10;&#10;Opis wygenerowany automatycznie">
            <a:extLst>
              <a:ext uri="{FF2B5EF4-FFF2-40B4-BE49-F238E27FC236}">
                <a16:creationId xmlns:a16="http://schemas.microsoft.com/office/drawing/2014/main" id="{AC5D490F-0168-49D3-9E22-65855E4BD4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3" b="2"/>
          <a:stretch/>
        </p:blipFill>
        <p:spPr>
          <a:xfrm>
            <a:off x="446532" y="641102"/>
            <a:ext cx="7497731" cy="3465902"/>
          </a:xfrm>
          <a:prstGeom prst="rect">
            <a:avLst/>
          </a:prstGeom>
        </p:spPr>
      </p:pic>
      <p:sp>
        <p:nvSpPr>
          <p:cNvPr id="89" name="Rectangle 30">
            <a:extLst>
              <a:ext uri="{FF2B5EF4-FFF2-40B4-BE49-F238E27FC236}">
                <a16:creationId xmlns:a16="http://schemas.microsoft.com/office/drawing/2014/main" id="{6587869A-E057-47E8-AEC8-56FC635BD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199467"/>
            <a:ext cx="7497730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BE82E84-A98A-4CA3-BBB7-D0DF87033AC3}"/>
              </a:ext>
            </a:extLst>
          </p:cNvPr>
          <p:cNvSpPr/>
          <p:nvPr/>
        </p:nvSpPr>
        <p:spPr>
          <a:xfrm>
            <a:off x="535648" y="4238205"/>
            <a:ext cx="7228412" cy="114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 future. </a:t>
            </a:r>
          </a:p>
        </p:txBody>
      </p:sp>
      <p:pic>
        <p:nvPicPr>
          <p:cNvPr id="10" name="Obraz 9" descr="Obraz zawierający wewnątrz, siedzi, małe, stół&#10;&#10;Opis wygenerowany automatycznie">
            <a:extLst>
              <a:ext uri="{FF2B5EF4-FFF2-40B4-BE49-F238E27FC236}">
                <a16:creationId xmlns:a16="http://schemas.microsoft.com/office/drawing/2014/main" id="{0F6AD6D9-D408-4288-B753-C05C0D6D8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6" r="36730"/>
          <a:stretch/>
        </p:blipFill>
        <p:spPr>
          <a:xfrm>
            <a:off x="8036240" y="641102"/>
            <a:ext cx="3702435" cy="574946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24E114C7-7694-4A31-ADAB-9CD04DB09566}"/>
              </a:ext>
            </a:extLst>
          </p:cNvPr>
          <p:cNvSpPr/>
          <p:nvPr/>
        </p:nvSpPr>
        <p:spPr>
          <a:xfrm>
            <a:off x="10210047" y="6581001"/>
            <a:ext cx="1981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/>
              <a:t>Photo </a:t>
            </a:r>
            <a:r>
              <a:rPr lang="pl-PL" sz="1200" dirty="0" err="1"/>
              <a:t>source</a:t>
            </a:r>
            <a:r>
              <a:rPr lang="pl-PL" sz="1200" dirty="0"/>
              <a:t>: Toyota </a:t>
            </a:r>
            <a:r>
              <a:rPr lang="pl-PL" sz="1200" dirty="0" err="1"/>
              <a:t>YouTobe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3354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2989</Words>
  <Application>Microsoft Office PowerPoint</Application>
  <PresentationFormat>Panoramiczny</PresentationFormat>
  <Paragraphs>233</Paragraphs>
  <Slides>21</Slides>
  <Notes>21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Gill Sans MT</vt:lpstr>
      <vt:lpstr>Tw Cen MT</vt:lpstr>
      <vt:lpstr>Wingdings</vt:lpstr>
      <vt:lpstr>Wingdings 2</vt:lpstr>
      <vt:lpstr>DividendVTI</vt:lpstr>
      <vt:lpstr>Regional Workshop “Social consequences of the digital Transformation  in companies: Giving industrial  trade unions  the tools to act”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Workshop “Social consequences of the digital Transformation  in companies: Giving industrial  trade unions  the tools to act”</dc:title>
  <dc:creator>Grzegorz Trefon</dc:creator>
  <cp:lastModifiedBy>Grzegorz Trefon</cp:lastModifiedBy>
  <cp:revision>10</cp:revision>
  <dcterms:created xsi:type="dcterms:W3CDTF">2019-12-02T06:18:40Z</dcterms:created>
  <dcterms:modified xsi:type="dcterms:W3CDTF">2019-12-04T08:21:28Z</dcterms:modified>
</cp:coreProperties>
</file>